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71"/>
  </p:notesMasterIdLst>
  <p:sldIdLst>
    <p:sldId id="257" r:id="rId2"/>
    <p:sldId id="363" r:id="rId3"/>
    <p:sldId id="364" r:id="rId4"/>
    <p:sldId id="365" r:id="rId5"/>
    <p:sldId id="366" r:id="rId6"/>
    <p:sldId id="367" r:id="rId7"/>
    <p:sldId id="295" r:id="rId8"/>
    <p:sldId id="258" r:id="rId9"/>
    <p:sldId id="260" r:id="rId10"/>
    <p:sldId id="261" r:id="rId11"/>
    <p:sldId id="262" r:id="rId12"/>
    <p:sldId id="264" r:id="rId13"/>
    <p:sldId id="278" r:id="rId14"/>
    <p:sldId id="296" r:id="rId15"/>
    <p:sldId id="267" r:id="rId16"/>
    <p:sldId id="269" r:id="rId17"/>
    <p:sldId id="270" r:id="rId18"/>
    <p:sldId id="271" r:id="rId19"/>
    <p:sldId id="272" r:id="rId20"/>
    <p:sldId id="273" r:id="rId21"/>
    <p:sldId id="274" r:id="rId22"/>
    <p:sldId id="275" r:id="rId23"/>
    <p:sldId id="276" r:id="rId24"/>
    <p:sldId id="304" r:id="rId25"/>
    <p:sldId id="342" r:id="rId26"/>
    <p:sldId id="279" r:id="rId27"/>
    <p:sldId id="280" r:id="rId28"/>
    <p:sldId id="281" r:id="rId29"/>
    <p:sldId id="368" r:id="rId30"/>
    <p:sldId id="370" r:id="rId31"/>
    <p:sldId id="369" r:id="rId32"/>
    <p:sldId id="347" r:id="rId33"/>
    <p:sldId id="348" r:id="rId34"/>
    <p:sldId id="349" r:id="rId35"/>
    <p:sldId id="350" r:id="rId36"/>
    <p:sldId id="351" r:id="rId37"/>
    <p:sldId id="352" r:id="rId38"/>
    <p:sldId id="353" r:id="rId39"/>
    <p:sldId id="354" r:id="rId40"/>
    <p:sldId id="371" r:id="rId41"/>
    <p:sldId id="324" r:id="rId42"/>
    <p:sldId id="325" r:id="rId43"/>
    <p:sldId id="326" r:id="rId44"/>
    <p:sldId id="299" r:id="rId45"/>
    <p:sldId id="358" r:id="rId46"/>
    <p:sldId id="359" r:id="rId47"/>
    <p:sldId id="360" r:id="rId48"/>
    <p:sldId id="294" r:id="rId49"/>
    <p:sldId id="305" r:id="rId50"/>
    <p:sldId id="372" r:id="rId51"/>
    <p:sldId id="373" r:id="rId52"/>
    <p:sldId id="374" r:id="rId53"/>
    <p:sldId id="375" r:id="rId54"/>
    <p:sldId id="376" r:id="rId55"/>
    <p:sldId id="382" r:id="rId56"/>
    <p:sldId id="386" r:id="rId57"/>
    <p:sldId id="313" r:id="rId58"/>
    <p:sldId id="315" r:id="rId59"/>
    <p:sldId id="316" r:id="rId60"/>
    <p:sldId id="317" r:id="rId61"/>
    <p:sldId id="318" r:id="rId62"/>
    <p:sldId id="320" r:id="rId63"/>
    <p:sldId id="310" r:id="rId64"/>
    <p:sldId id="332" r:id="rId65"/>
    <p:sldId id="333" r:id="rId66"/>
    <p:sldId id="334" r:id="rId67"/>
    <p:sldId id="335" r:id="rId68"/>
    <p:sldId id="336" r:id="rId69"/>
    <p:sldId id="302"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363"/>
            <p14:sldId id="364"/>
            <p14:sldId id="365"/>
            <p14:sldId id="366"/>
            <p14:sldId id="367"/>
            <p14:sldId id="295"/>
          </p14:sldIdLst>
        </p14:section>
        <p14:section name="Unsafe code" id="{289697E8-F337-BD48-A8D7-AEB8B93C5BCE}">
          <p14:sldIdLst>
            <p14:sldId id="258"/>
            <p14:sldId id="260"/>
            <p14:sldId id="261"/>
            <p14:sldId id="262"/>
            <p14:sldId id="264"/>
            <p14:sldId id="278"/>
            <p14:sldId id="296"/>
            <p14:sldId id="267"/>
            <p14:sldId id="269"/>
            <p14:sldId id="270"/>
            <p14:sldId id="271"/>
            <p14:sldId id="272"/>
            <p14:sldId id="273"/>
            <p14:sldId id="274"/>
            <p14:sldId id="275"/>
            <p14:sldId id="276"/>
            <p14:sldId id="304"/>
            <p14:sldId id="342"/>
          </p14:sldIdLst>
        </p14:section>
        <p14:section name="Interior mutability" id="{3D740A71-2067-DE49-A820-63C83D6D9319}">
          <p14:sldIdLst>
            <p14:sldId id="279"/>
            <p14:sldId id="280"/>
            <p14:sldId id="281"/>
            <p14:sldId id="368"/>
            <p14:sldId id="370"/>
            <p14:sldId id="369"/>
            <p14:sldId id="347"/>
            <p14:sldId id="348"/>
            <p14:sldId id="349"/>
            <p14:sldId id="350"/>
            <p14:sldId id="351"/>
            <p14:sldId id="352"/>
            <p14:sldId id="353"/>
            <p14:sldId id="354"/>
            <p14:sldId id="371"/>
            <p14:sldId id="324"/>
            <p14:sldId id="325"/>
            <p14:sldId id="326"/>
            <p14:sldId id="299"/>
            <p14:sldId id="358"/>
            <p14:sldId id="359"/>
            <p14:sldId id="360"/>
          </p14:sldIdLst>
        </p14:section>
        <p14:section name="Concurrency" id="{182D454E-F6C8-AE43-BA7D-AEAC5A894348}">
          <p14:sldIdLst>
            <p14:sldId id="294"/>
            <p14:sldId id="305"/>
            <p14:sldId id="372"/>
            <p14:sldId id="373"/>
            <p14:sldId id="374"/>
            <p14:sldId id="375"/>
            <p14:sldId id="376"/>
            <p14:sldId id="382"/>
            <p14:sldId id="386"/>
            <p14:sldId id="313"/>
            <p14:sldId id="315"/>
            <p14:sldId id="316"/>
            <p14:sldId id="317"/>
            <p14:sldId id="318"/>
            <p14:sldId id="320"/>
            <p14:sldId id="310"/>
            <p14:sldId id="332"/>
            <p14:sldId id="333"/>
            <p14:sldId id="334"/>
            <p14:sldId id="335"/>
            <p14:sldId id="336"/>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8714"/>
    <a:srgbClr val="DCDA1A"/>
    <a:srgbClr val="F8B69B"/>
    <a:srgbClr val="CEEDFF"/>
    <a:srgbClr val="72720F"/>
    <a:srgbClr val="ADF4EE"/>
    <a:srgbClr val="00F5F3"/>
    <a:srgbClr val="9CAA58"/>
    <a:srgbClr val="DCEF79"/>
    <a:srgbClr val="F6FF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44"/>
    <p:restoredTop sz="88085"/>
  </p:normalViewPr>
  <p:slideViewPr>
    <p:cSldViewPr snapToGrid="0">
      <p:cViewPr varScale="1">
        <p:scale>
          <a:sx n="104" d="100"/>
          <a:sy n="104" d="100"/>
        </p:scale>
        <p:origin x="1048" y="192"/>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notesMaster" Target="notesMasters/notesMaster1.xml"/></Relationships>
</file>

<file path=ppt/media/hdphoto1.wdp>
</file>

<file path=ppt/media/hdphoto2.wdp>
</file>

<file path=ppt/media/hdphoto3.wdp>
</file>

<file path=ppt/media/hdphoto4.wdp>
</file>

<file path=ppt/media/hdphoto5.wdp>
</file>

<file path=ppt/media/image1.png>
</file>

<file path=ppt/media/image10.sv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7</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47</a:t>
            </a:fld>
            <a:endParaRPr lang="en-US"/>
          </a:p>
        </p:txBody>
      </p:sp>
    </p:spTree>
    <p:extLst>
      <p:ext uri="{BB962C8B-B14F-4D97-AF65-F5344CB8AC3E}">
        <p14:creationId xmlns:p14="http://schemas.microsoft.com/office/powerpoint/2010/main" val="2157059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48</a:t>
            </a:fld>
            <a:endParaRPr lang="en-US"/>
          </a:p>
        </p:txBody>
      </p:sp>
    </p:spTree>
    <p:extLst>
      <p:ext uri="{BB962C8B-B14F-4D97-AF65-F5344CB8AC3E}">
        <p14:creationId xmlns:p14="http://schemas.microsoft.com/office/powerpoint/2010/main" val="2631132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lock is _multi-threaded_ but it isn’t truly concurrent.</a:t>
            </a:r>
          </a:p>
        </p:txBody>
      </p:sp>
      <p:sp>
        <p:nvSpPr>
          <p:cNvPr id="4" name="Slide Number Placeholder 3"/>
          <p:cNvSpPr>
            <a:spLocks noGrp="1"/>
          </p:cNvSpPr>
          <p:nvPr>
            <p:ph type="sldNum" sz="quarter" idx="5"/>
          </p:nvPr>
        </p:nvSpPr>
        <p:spPr/>
        <p:txBody>
          <a:bodyPr/>
          <a:lstStyle/>
          <a:p>
            <a:fld id="{F24F1A9D-7E66-9E4A-9F88-5063F1711E7F}" type="slidenum">
              <a:rPr lang="en-US" smtClean="0"/>
              <a:t>49</a:t>
            </a:fld>
            <a:endParaRPr lang="en-US"/>
          </a:p>
        </p:txBody>
      </p:sp>
    </p:spTree>
    <p:extLst>
      <p:ext uri="{BB962C8B-B14F-4D97-AF65-F5344CB8AC3E}">
        <p14:creationId xmlns:p14="http://schemas.microsoft.com/office/powerpoint/2010/main" val="17390814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51</a:t>
            </a:fld>
            <a:endParaRPr lang="en-US"/>
          </a:p>
        </p:txBody>
      </p:sp>
    </p:spTree>
    <p:extLst>
      <p:ext uri="{BB962C8B-B14F-4D97-AF65-F5344CB8AC3E}">
        <p14:creationId xmlns:p14="http://schemas.microsoft.com/office/powerpoint/2010/main" val="3889755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52</a:t>
            </a:fld>
            <a:endParaRPr lang="en-US"/>
          </a:p>
        </p:txBody>
      </p:sp>
    </p:spTree>
    <p:extLst>
      <p:ext uri="{BB962C8B-B14F-4D97-AF65-F5344CB8AC3E}">
        <p14:creationId xmlns:p14="http://schemas.microsoft.com/office/powerpoint/2010/main" val="5120569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53</a:t>
            </a:fld>
            <a:endParaRPr lang="en-US"/>
          </a:p>
        </p:txBody>
      </p:sp>
    </p:spTree>
    <p:extLst>
      <p:ext uri="{BB962C8B-B14F-4D97-AF65-F5344CB8AC3E}">
        <p14:creationId xmlns:p14="http://schemas.microsoft.com/office/powerpoint/2010/main" val="25705140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54</a:t>
            </a:fld>
            <a:endParaRPr lang="en-US"/>
          </a:p>
        </p:txBody>
      </p:sp>
    </p:spTree>
    <p:extLst>
      <p:ext uri="{BB962C8B-B14F-4D97-AF65-F5344CB8AC3E}">
        <p14:creationId xmlns:p14="http://schemas.microsoft.com/office/powerpoint/2010/main" val="15411800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57</a:t>
            </a:fld>
            <a:endParaRPr lang="en-US"/>
          </a:p>
        </p:txBody>
      </p:sp>
    </p:spTree>
    <p:extLst>
      <p:ext uri="{BB962C8B-B14F-4D97-AF65-F5344CB8AC3E}">
        <p14:creationId xmlns:p14="http://schemas.microsoft.com/office/powerpoint/2010/main" val="2892510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58</a:t>
            </a:fld>
            <a:endParaRPr lang="en-US"/>
          </a:p>
        </p:txBody>
      </p:sp>
    </p:spTree>
    <p:extLst>
      <p:ext uri="{BB962C8B-B14F-4D97-AF65-F5344CB8AC3E}">
        <p14:creationId xmlns:p14="http://schemas.microsoft.com/office/powerpoint/2010/main" val="13432996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59</a:t>
            </a:fld>
            <a:endParaRPr lang="en-US"/>
          </a:p>
        </p:txBody>
      </p:sp>
    </p:spTree>
    <p:extLst>
      <p:ext uri="{BB962C8B-B14F-4D97-AF65-F5344CB8AC3E}">
        <p14:creationId xmlns:p14="http://schemas.microsoft.com/office/powerpoint/2010/main" val="536428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15</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60</a:t>
            </a:fld>
            <a:endParaRPr lang="en-US"/>
          </a:p>
        </p:txBody>
      </p:sp>
    </p:spTree>
    <p:extLst>
      <p:ext uri="{BB962C8B-B14F-4D97-AF65-F5344CB8AC3E}">
        <p14:creationId xmlns:p14="http://schemas.microsoft.com/office/powerpoint/2010/main" val="30812071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61</a:t>
            </a:fld>
            <a:endParaRPr lang="en-US"/>
          </a:p>
        </p:txBody>
      </p:sp>
    </p:spTree>
    <p:extLst>
      <p:ext uri="{BB962C8B-B14F-4D97-AF65-F5344CB8AC3E}">
        <p14:creationId xmlns:p14="http://schemas.microsoft.com/office/powerpoint/2010/main" val="1812449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62</a:t>
            </a:fld>
            <a:endParaRPr lang="en-US"/>
          </a:p>
        </p:txBody>
      </p:sp>
    </p:spTree>
    <p:extLst>
      <p:ext uri="{BB962C8B-B14F-4D97-AF65-F5344CB8AC3E}">
        <p14:creationId xmlns:p14="http://schemas.microsoft.com/office/powerpoint/2010/main" val="17627086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63</a:t>
            </a:fld>
            <a:endParaRPr lang="en-US"/>
          </a:p>
        </p:txBody>
      </p:sp>
    </p:spTree>
    <p:extLst>
      <p:ext uri="{BB962C8B-B14F-4D97-AF65-F5344CB8AC3E}">
        <p14:creationId xmlns:p14="http://schemas.microsoft.com/office/powerpoint/2010/main" val="3572840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space-reaching invariant reaches through the ”ghost dimension”</a:t>
            </a:r>
          </a:p>
        </p:txBody>
      </p:sp>
      <p:sp>
        <p:nvSpPr>
          <p:cNvPr id="4" name="Slide Number Placeholder 3"/>
          <p:cNvSpPr>
            <a:spLocks noGrp="1"/>
          </p:cNvSpPr>
          <p:nvPr>
            <p:ph type="sldNum" sz="quarter" idx="5"/>
          </p:nvPr>
        </p:nvSpPr>
        <p:spPr/>
        <p:txBody>
          <a:bodyPr/>
          <a:lstStyle/>
          <a:p>
            <a:fld id="{F24F1A9D-7E66-9E4A-9F88-5063F1711E7F}" type="slidenum">
              <a:rPr lang="en-US" smtClean="0"/>
              <a:t>67</a:t>
            </a:fld>
            <a:endParaRPr lang="en-US"/>
          </a:p>
        </p:txBody>
      </p:sp>
    </p:spTree>
    <p:extLst>
      <p:ext uri="{BB962C8B-B14F-4D97-AF65-F5344CB8AC3E}">
        <p14:creationId xmlns:p14="http://schemas.microsoft.com/office/powerpoint/2010/main" val="1118077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that Rust does have the capability to cleanly reason about these concepts, it’s just slightly out of reach. We need to grasp a little farther.</a:t>
            </a:r>
          </a:p>
        </p:txBody>
      </p:sp>
      <p:sp>
        <p:nvSpPr>
          <p:cNvPr id="4" name="Slide Number Placeholder 3"/>
          <p:cNvSpPr>
            <a:spLocks noGrp="1"/>
          </p:cNvSpPr>
          <p:nvPr>
            <p:ph type="sldNum" sz="quarter" idx="5"/>
          </p:nvPr>
        </p:nvSpPr>
        <p:spPr/>
        <p:txBody>
          <a:bodyPr/>
          <a:lstStyle/>
          <a:p>
            <a:fld id="{F24F1A9D-7E66-9E4A-9F88-5063F1711E7F}" type="slidenum">
              <a:rPr lang="en-US" smtClean="0"/>
              <a:t>21</a:t>
            </a:fld>
            <a:endParaRPr lang="en-US"/>
          </a:p>
        </p:txBody>
      </p:sp>
    </p:spTree>
    <p:extLst>
      <p:ext uri="{BB962C8B-B14F-4D97-AF65-F5344CB8AC3E}">
        <p14:creationId xmlns:p14="http://schemas.microsoft.com/office/powerpoint/2010/main" val="475955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27</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29</a:t>
            </a:fld>
            <a:endParaRPr lang="en-US"/>
          </a:p>
        </p:txBody>
      </p:sp>
    </p:spTree>
    <p:extLst>
      <p:ext uri="{BB962C8B-B14F-4D97-AF65-F5344CB8AC3E}">
        <p14:creationId xmlns:p14="http://schemas.microsoft.com/office/powerpoint/2010/main" val="32740079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30</a:t>
            </a:fld>
            <a:endParaRPr lang="en-US"/>
          </a:p>
        </p:txBody>
      </p:sp>
    </p:spTree>
    <p:extLst>
      <p:ext uri="{BB962C8B-B14F-4D97-AF65-F5344CB8AC3E}">
        <p14:creationId xmlns:p14="http://schemas.microsoft.com/office/powerpoint/2010/main" val="616785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31</a:t>
            </a:fld>
            <a:endParaRPr lang="en-US"/>
          </a:p>
        </p:txBody>
      </p:sp>
    </p:spTree>
    <p:extLst>
      <p:ext uri="{BB962C8B-B14F-4D97-AF65-F5344CB8AC3E}">
        <p14:creationId xmlns:p14="http://schemas.microsoft.com/office/powerpoint/2010/main" val="18417413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33</a:t>
            </a:fld>
            <a:endParaRPr lang="en-US"/>
          </a:p>
        </p:txBody>
      </p:sp>
    </p:spTree>
    <p:extLst>
      <p:ext uri="{BB962C8B-B14F-4D97-AF65-F5344CB8AC3E}">
        <p14:creationId xmlns:p14="http://schemas.microsoft.com/office/powerpoint/2010/main" val="34707788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40</a:t>
            </a:fld>
            <a:endParaRPr lang="en-US"/>
          </a:p>
        </p:txBody>
      </p:sp>
    </p:spTree>
    <p:extLst>
      <p:ext uri="{BB962C8B-B14F-4D97-AF65-F5344CB8AC3E}">
        <p14:creationId xmlns:p14="http://schemas.microsoft.com/office/powerpoint/2010/main" val="4208328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5" name="Graphic 4">
            <a:extLst>
              <a:ext uri="{FF2B5EF4-FFF2-40B4-BE49-F238E27FC236}">
                <a16:creationId xmlns:a16="http://schemas.microsoft.com/office/drawing/2014/main" id="{52224B24-45CC-76EC-28F7-26A06FC500A9}"/>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4">
            <a:extLst>
              <a:ext uri="{FF2B5EF4-FFF2-40B4-BE49-F238E27FC236}">
                <a16:creationId xmlns:a16="http://schemas.microsoft.com/office/drawing/2014/main" id="{77A5B17C-D7DB-A0CB-B72E-594F60ADAAC5}"/>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4">
            <a:extLst>
              <a:ext uri="{FF2B5EF4-FFF2-40B4-BE49-F238E27FC236}">
                <a16:creationId xmlns:a16="http://schemas.microsoft.com/office/drawing/2014/main" id="{6EF83C89-6FB8-1321-A5B3-A9FD8116077B}"/>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6" name="Graphic 4">
            <a:extLst>
              <a:ext uri="{FF2B5EF4-FFF2-40B4-BE49-F238E27FC236}">
                <a16:creationId xmlns:a16="http://schemas.microsoft.com/office/drawing/2014/main" id="{939A5460-CD96-62AC-BBF1-9B91E2C1CA4C}"/>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8.svg"/></Relationships>
</file>

<file path=ppt/slides/_rels/slide1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pexels.com/photo/woman-with-headache-3921418/"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1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6.png"/><Relationship Id="rId4" Type="http://schemas.microsoft.com/office/2007/relationships/hdphoto" Target="../media/hdphoto5.wdp"/></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Verification &amp; Rust: 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normAutofit lnSpcReduction="10000"/>
          </a:bodyPr>
          <a:lstStyle/>
          <a:p>
            <a:r>
              <a:rPr lang="en-US" dirty="0"/>
              <a:t>CMU</a:t>
            </a:r>
          </a:p>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src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8B69B"/>
                </a:highlight>
              </a:rPr>
              <a:t>out of the memory-safety guaranteed by Rust’s type system</a:t>
            </a:r>
            <a:endParaRPr lang="en-US" b="1" dirty="0">
              <a:highlight>
                <a:srgbClr val="F8B69B"/>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10</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00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solidFill>
                  <a:schemeClr val="bg1"/>
                </a:solidFill>
              </a:rPr>
              <a:t>This seems pretty bad — doesn’t </a:t>
            </a:r>
            <a:r>
              <a:rPr lang="en-US" sz="3200" dirty="0" err="1">
                <a:solidFill>
                  <a:schemeClr val="bg1"/>
                </a:solidFill>
              </a:rPr>
              <a:t>Verus</a:t>
            </a:r>
            <a:r>
              <a:rPr lang="en-US" sz="3200" dirty="0">
                <a:solidFill>
                  <a:schemeClr val="bg1"/>
                </a:solidFill>
              </a:rPr>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11</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12</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13</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rgbClr val="92D050">
              <a:alpha val="37966"/>
            </a:srgb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rgbClr val="92D050"/>
              </a:solidFill>
            </a:endParaRPr>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4">
              <a:lumMod val="20000"/>
              <a:lumOff val="80000"/>
            </a:schemeClr>
          </a:solidFill>
          <a:ln w="76200">
            <a:solidFill>
              <a:schemeClr val="accent4">
                <a:lumMod val="75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14</a:t>
            </a:fld>
            <a:endParaRPr lang="en-US" dirty="0"/>
          </a:p>
        </p:txBody>
      </p:sp>
    </p:spTree>
    <p:extLst>
      <p:ext uri="{BB962C8B-B14F-4D97-AF65-F5344CB8AC3E}">
        <p14:creationId xmlns:p14="http://schemas.microsoft.com/office/powerpoint/2010/main" val="23679072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15</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16</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17</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18</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19</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AD250A8A-89CF-53A5-0189-C0AC1719A066}"/>
              </a:ext>
            </a:extLst>
          </p:cNvPr>
          <p:cNvSpPr/>
          <p:nvPr/>
        </p:nvSpPr>
        <p:spPr>
          <a:xfrm>
            <a:off x="6916934" y="4376210"/>
            <a:ext cx="4077325" cy="1372225"/>
          </a:xfrm>
          <a:prstGeom prst="roundRect">
            <a:avLst/>
          </a:prstGeom>
          <a:solidFill>
            <a:schemeClr val="accent2">
              <a:lumMod val="20000"/>
              <a:lumOff val="80000"/>
            </a:schemeClr>
          </a:solidFill>
          <a:ln w="57150">
            <a:solidFill>
              <a:schemeClr val="accent2">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It keeps going, by the way</a:t>
            </a:r>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462A5-CBF4-90F9-1EB7-87686AEF8726}"/>
              </a:ext>
            </a:extLst>
          </p:cNvPr>
          <p:cNvSpPr>
            <a:spLocks noGrp="1"/>
          </p:cNvSpPr>
          <p:nvPr>
            <p:ph type="title"/>
          </p:nvPr>
        </p:nvSpPr>
        <p:spPr/>
        <p:txBody>
          <a:bodyPr/>
          <a:lstStyle/>
          <a:p>
            <a:r>
              <a:rPr lang="en-US" dirty="0"/>
              <a:t>Rust’s restrictions &amp; verification</a:t>
            </a:r>
          </a:p>
        </p:txBody>
      </p:sp>
      <p:sp>
        <p:nvSpPr>
          <p:cNvPr id="3" name="Content Placeholder 2">
            <a:extLst>
              <a:ext uri="{FF2B5EF4-FFF2-40B4-BE49-F238E27FC236}">
                <a16:creationId xmlns:a16="http://schemas.microsoft.com/office/drawing/2014/main" id="{0A3F4391-10F1-6286-47D2-659C50487966}"/>
              </a:ext>
            </a:extLst>
          </p:cNvPr>
          <p:cNvSpPr>
            <a:spLocks noGrp="1"/>
          </p:cNvSpPr>
          <p:nvPr>
            <p:ph idx="1"/>
          </p:nvPr>
        </p:nvSpPr>
        <p:spPr/>
        <p:txBody>
          <a:bodyPr/>
          <a:lstStyle/>
          <a:p>
            <a:r>
              <a:rPr lang="en-US" dirty="0"/>
              <a:t>Rust is widely seen as having a lot of “restrictions”</a:t>
            </a:r>
          </a:p>
          <a:p>
            <a:r>
              <a:rPr lang="en-US" dirty="0"/>
              <a:t>These restrictions are actually good for verification! When you stick to the well-trodden path, verification is often efficient and relatively painless</a:t>
            </a:r>
          </a:p>
          <a:p>
            <a:r>
              <a:rPr lang="en-US" dirty="0"/>
              <a:t>But these restrictions can be </a:t>
            </a:r>
            <a:r>
              <a:rPr lang="en-US" b="1" dirty="0"/>
              <a:t>bent</a:t>
            </a:r>
            <a:r>
              <a:rPr lang="en-US" dirty="0"/>
              <a:t>.</a:t>
            </a:r>
          </a:p>
        </p:txBody>
      </p:sp>
      <p:sp>
        <p:nvSpPr>
          <p:cNvPr id="4" name="Slide Number Placeholder 3">
            <a:extLst>
              <a:ext uri="{FF2B5EF4-FFF2-40B4-BE49-F238E27FC236}">
                <a16:creationId xmlns:a16="http://schemas.microsoft.com/office/drawing/2014/main" id="{91271114-787B-FA9B-E505-C61FD696C56B}"/>
              </a:ext>
            </a:extLst>
          </p:cNvPr>
          <p:cNvSpPr>
            <a:spLocks noGrp="1"/>
          </p:cNvSpPr>
          <p:nvPr>
            <p:ph type="sldNum" sz="quarter" idx="10"/>
          </p:nvPr>
        </p:nvSpPr>
        <p:spPr/>
        <p:txBody>
          <a:bodyPr/>
          <a:lstStyle/>
          <a:p>
            <a:fld id="{6244B543-AA52-EB47-B3A9-0A2A6FE25F7B}" type="slidenum">
              <a:rPr lang="en-US" smtClean="0"/>
              <a:t>2</a:t>
            </a:fld>
            <a:endParaRPr lang="en-US" dirty="0"/>
          </a:p>
        </p:txBody>
      </p:sp>
    </p:spTree>
    <p:extLst>
      <p:ext uri="{BB962C8B-B14F-4D97-AF65-F5344CB8AC3E}">
        <p14:creationId xmlns:p14="http://schemas.microsoft.com/office/powerpoint/2010/main" val="2133333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20</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21</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22</a:t>
            </a:fld>
            <a:endParaRPr lang="en-US" dirty="0"/>
          </a:p>
        </p:txBody>
      </p:sp>
    </p:spTree>
    <p:extLst>
      <p:ext uri="{BB962C8B-B14F-4D97-AF65-F5344CB8AC3E}">
        <p14:creationId xmlns:p14="http://schemas.microsoft.com/office/powerpoint/2010/main" val="1270301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23</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910210" y="2766218"/>
            <a:ext cx="9836426" cy="1325563"/>
          </a:xfrm>
        </p:spPr>
        <p:txBody>
          <a:bodyPr>
            <a:noAutofit/>
          </a:bodyPr>
          <a:lstStyle/>
          <a:p>
            <a:r>
              <a:rPr lang="en-US" sz="9600" dirty="0"/>
              <a:t>[</a:t>
            </a:r>
            <a:r>
              <a:rPr lang="en-US" sz="9600" dirty="0" err="1"/>
              <a:t>PPtr</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24</a:t>
            </a:fld>
            <a:endParaRPr lang="en-US" dirty="0"/>
          </a:p>
        </p:txBody>
      </p:sp>
    </p:spTree>
    <p:extLst>
      <p:ext uri="{BB962C8B-B14F-4D97-AF65-F5344CB8AC3E}">
        <p14:creationId xmlns:p14="http://schemas.microsoft.com/office/powerpoint/2010/main" val="31623013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7A082-02E0-9CDA-192E-4E21694857F3}"/>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2EDA27BF-4D9A-CB99-AF85-7D03E97E4713}"/>
              </a:ext>
            </a:extLst>
          </p:cNvPr>
          <p:cNvSpPr>
            <a:spLocks noGrp="1"/>
          </p:cNvSpPr>
          <p:nvPr>
            <p:ph type="sldNum" sz="quarter" idx="10"/>
          </p:nvPr>
        </p:nvSpPr>
        <p:spPr/>
        <p:txBody>
          <a:bodyPr/>
          <a:lstStyle/>
          <a:p>
            <a:fld id="{6244B543-AA52-EB47-B3A9-0A2A6FE25F7B}" type="slidenum">
              <a:rPr lang="en-US" smtClean="0"/>
              <a:t>25</a:t>
            </a:fld>
            <a:endParaRPr lang="en-US" dirty="0"/>
          </a:p>
        </p:txBody>
      </p:sp>
      <p:sp>
        <p:nvSpPr>
          <p:cNvPr id="5" name="Oval 4">
            <a:extLst>
              <a:ext uri="{FF2B5EF4-FFF2-40B4-BE49-F238E27FC236}">
                <a16:creationId xmlns:a16="http://schemas.microsoft.com/office/drawing/2014/main" id="{956BD3EC-F012-9F6F-98FA-78533348B60A}"/>
              </a:ext>
            </a:extLst>
          </p:cNvPr>
          <p:cNvSpPr/>
          <p:nvPr/>
        </p:nvSpPr>
        <p:spPr>
          <a:xfrm>
            <a:off x="1397669" y="2389950"/>
            <a:ext cx="5997742" cy="2679032"/>
          </a:xfrm>
          <a:prstGeom prst="ellipse">
            <a:avLst/>
          </a:prstGeom>
          <a:solidFill>
            <a:srgbClr val="FF0000">
              <a:alpha val="16227"/>
            </a:srgb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B63F836C-F448-F588-D956-113CB00C2B79}"/>
              </a:ext>
            </a:extLst>
          </p:cNvPr>
          <p:cNvSpPr/>
          <p:nvPr/>
        </p:nvSpPr>
        <p:spPr>
          <a:xfrm>
            <a:off x="4890838" y="2389949"/>
            <a:ext cx="6130089" cy="2679032"/>
          </a:xfrm>
          <a:prstGeom prst="ellipse">
            <a:avLst/>
          </a:prstGeom>
          <a:solidFill>
            <a:schemeClr val="accent3">
              <a:lumMod val="60000"/>
              <a:lumOff val="40000"/>
              <a:alpha val="28711"/>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TextBox 6">
            <a:extLst>
              <a:ext uri="{FF2B5EF4-FFF2-40B4-BE49-F238E27FC236}">
                <a16:creationId xmlns:a16="http://schemas.microsoft.com/office/drawing/2014/main" id="{91A86EA0-92AB-A963-10A2-9D7A88129445}"/>
              </a:ext>
            </a:extLst>
          </p:cNvPr>
          <p:cNvSpPr txBox="1"/>
          <p:nvPr/>
        </p:nvSpPr>
        <p:spPr>
          <a:xfrm>
            <a:off x="2919664" y="1457682"/>
            <a:ext cx="2534653" cy="830997"/>
          </a:xfrm>
          <a:prstGeom prst="rect">
            <a:avLst/>
          </a:prstGeom>
          <a:noFill/>
        </p:spPr>
        <p:txBody>
          <a:bodyPr wrap="square" rtlCol="0">
            <a:spAutoFit/>
          </a:bodyPr>
          <a:lstStyle/>
          <a:p>
            <a:pPr algn="ctr"/>
            <a:r>
              <a:rPr lang="en-US" sz="2400" dirty="0"/>
              <a:t>Safety ensured by preconditions</a:t>
            </a:r>
          </a:p>
        </p:txBody>
      </p:sp>
      <p:sp>
        <p:nvSpPr>
          <p:cNvPr id="8" name="TextBox 7">
            <a:extLst>
              <a:ext uri="{FF2B5EF4-FFF2-40B4-BE49-F238E27FC236}">
                <a16:creationId xmlns:a16="http://schemas.microsoft.com/office/drawing/2014/main" id="{863A7564-B9D8-A9E5-C355-B757B7B5207E}"/>
              </a:ext>
            </a:extLst>
          </p:cNvPr>
          <p:cNvSpPr txBox="1"/>
          <p:nvPr/>
        </p:nvSpPr>
        <p:spPr>
          <a:xfrm>
            <a:off x="6972301" y="1434986"/>
            <a:ext cx="2534653" cy="830997"/>
          </a:xfrm>
          <a:prstGeom prst="rect">
            <a:avLst/>
          </a:prstGeom>
          <a:noFill/>
        </p:spPr>
        <p:txBody>
          <a:bodyPr wrap="square" rtlCol="0">
            <a:spAutoFit/>
          </a:bodyPr>
          <a:lstStyle/>
          <a:p>
            <a:pPr algn="ctr"/>
            <a:r>
              <a:rPr lang="en-US" sz="2400" dirty="0"/>
              <a:t>Safety ensured by ownership types</a:t>
            </a:r>
          </a:p>
        </p:txBody>
      </p:sp>
      <p:sp>
        <p:nvSpPr>
          <p:cNvPr id="9" name="TextBox 8">
            <a:extLst>
              <a:ext uri="{FF2B5EF4-FFF2-40B4-BE49-F238E27FC236}">
                <a16:creationId xmlns:a16="http://schemas.microsoft.com/office/drawing/2014/main" id="{B35E3EAA-F16A-44F8-E170-4DEE486D731D}"/>
              </a:ext>
            </a:extLst>
          </p:cNvPr>
          <p:cNvSpPr txBox="1"/>
          <p:nvPr/>
        </p:nvSpPr>
        <p:spPr>
          <a:xfrm>
            <a:off x="1700464" y="3170998"/>
            <a:ext cx="4668253"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Option::</a:t>
            </a:r>
            <a:r>
              <a:rPr lang="en-US" dirty="0" err="1">
                <a:latin typeface="Consolas" panose="020B0609020204030204" pitchFamily="49" charset="0"/>
                <a:cs typeface="Consolas" panose="020B0609020204030204" pitchFamily="49" charset="0"/>
              </a:rPr>
              <a:t>unwrap_unchecked</a:t>
            </a:r>
            <a:endParaRPr lang="en-US" dirty="0">
              <a:latin typeface="Consolas" panose="020B0609020204030204" pitchFamily="49" charset="0"/>
              <a:cs typeface="Consolas" panose="020B0609020204030204" pitchFamily="49" charset="0"/>
            </a:endParaRPr>
          </a:p>
        </p:txBody>
      </p:sp>
      <p:sp>
        <p:nvSpPr>
          <p:cNvPr id="10" name="TextBox 9">
            <a:extLst>
              <a:ext uri="{FF2B5EF4-FFF2-40B4-BE49-F238E27FC236}">
                <a16:creationId xmlns:a16="http://schemas.microsoft.com/office/drawing/2014/main" id="{1475AD55-22B2-4DF5-E154-C80B5EA9823E}"/>
              </a:ext>
            </a:extLst>
          </p:cNvPr>
          <p:cNvSpPr txBox="1"/>
          <p:nvPr/>
        </p:nvSpPr>
        <p:spPr>
          <a:xfrm>
            <a:off x="7698206" y="2684887"/>
            <a:ext cx="1497932" cy="523220"/>
          </a:xfrm>
          <a:prstGeom prst="rect">
            <a:avLst/>
          </a:prstGeom>
          <a:noFill/>
        </p:spPr>
        <p:txBody>
          <a:bodyPr wrap="square" rtlCol="0">
            <a:spAutoFit/>
          </a:bodyPr>
          <a:lstStyle/>
          <a:p>
            <a:r>
              <a:rPr lang="en-US" sz="2800" dirty="0"/>
              <a:t>&amp;mut T</a:t>
            </a:r>
          </a:p>
        </p:txBody>
      </p:sp>
      <p:sp>
        <p:nvSpPr>
          <p:cNvPr id="11" name="TextBox 10">
            <a:extLst>
              <a:ext uri="{FF2B5EF4-FFF2-40B4-BE49-F238E27FC236}">
                <a16:creationId xmlns:a16="http://schemas.microsoft.com/office/drawing/2014/main" id="{F6B2802D-54F4-8D59-E538-793982F08B54}"/>
              </a:ext>
            </a:extLst>
          </p:cNvPr>
          <p:cNvSpPr txBox="1"/>
          <p:nvPr/>
        </p:nvSpPr>
        <p:spPr>
          <a:xfrm>
            <a:off x="9559091" y="3110638"/>
            <a:ext cx="1497932" cy="523220"/>
          </a:xfrm>
          <a:prstGeom prst="rect">
            <a:avLst/>
          </a:prstGeom>
          <a:noFill/>
        </p:spPr>
        <p:txBody>
          <a:bodyPr wrap="square" rtlCol="0">
            <a:spAutoFit/>
          </a:bodyPr>
          <a:lstStyle/>
          <a:p>
            <a:r>
              <a:rPr lang="en-US" sz="2800" dirty="0"/>
              <a:t>&amp;T</a:t>
            </a:r>
          </a:p>
        </p:txBody>
      </p:sp>
      <p:sp>
        <p:nvSpPr>
          <p:cNvPr id="12" name="TextBox 11">
            <a:extLst>
              <a:ext uri="{FF2B5EF4-FFF2-40B4-BE49-F238E27FC236}">
                <a16:creationId xmlns:a16="http://schemas.microsoft.com/office/drawing/2014/main" id="{81F03677-2A4C-A836-C7DF-EE8E59CB7597}"/>
              </a:ext>
            </a:extLst>
          </p:cNvPr>
          <p:cNvSpPr txBox="1"/>
          <p:nvPr/>
        </p:nvSpPr>
        <p:spPr>
          <a:xfrm>
            <a:off x="7836568" y="3372248"/>
            <a:ext cx="1497932" cy="523220"/>
          </a:xfrm>
          <a:prstGeom prst="rect">
            <a:avLst/>
          </a:prstGeom>
          <a:noFill/>
        </p:spPr>
        <p:txBody>
          <a:bodyPr wrap="square" rtlCol="0">
            <a:spAutoFit/>
          </a:bodyPr>
          <a:lstStyle/>
          <a:p>
            <a:r>
              <a:rPr lang="en-US" sz="2800" dirty="0"/>
              <a:t>Box&lt;T&gt;</a:t>
            </a:r>
          </a:p>
        </p:txBody>
      </p:sp>
      <p:sp>
        <p:nvSpPr>
          <p:cNvPr id="13" name="TextBox 12">
            <a:extLst>
              <a:ext uri="{FF2B5EF4-FFF2-40B4-BE49-F238E27FC236}">
                <a16:creationId xmlns:a16="http://schemas.microsoft.com/office/drawing/2014/main" id="{C22B0E42-4B36-5135-4ACD-7B1B43972A6A}"/>
              </a:ext>
            </a:extLst>
          </p:cNvPr>
          <p:cNvSpPr txBox="1"/>
          <p:nvPr/>
        </p:nvSpPr>
        <p:spPr>
          <a:xfrm>
            <a:off x="7733298" y="4198517"/>
            <a:ext cx="1497932" cy="523220"/>
          </a:xfrm>
          <a:prstGeom prst="rect">
            <a:avLst/>
          </a:prstGeom>
          <a:noFill/>
        </p:spPr>
        <p:txBody>
          <a:bodyPr wrap="square" rtlCol="0">
            <a:spAutoFit/>
          </a:bodyPr>
          <a:lstStyle/>
          <a:p>
            <a:r>
              <a:rPr lang="en-US" sz="2800" dirty="0" err="1"/>
              <a:t>Rc</a:t>
            </a:r>
            <a:r>
              <a:rPr lang="en-US" sz="2800" dirty="0"/>
              <a:t>&lt;T&gt;</a:t>
            </a:r>
          </a:p>
        </p:txBody>
      </p:sp>
      <p:sp>
        <p:nvSpPr>
          <p:cNvPr id="14" name="TextBox 13">
            <a:extLst>
              <a:ext uri="{FF2B5EF4-FFF2-40B4-BE49-F238E27FC236}">
                <a16:creationId xmlns:a16="http://schemas.microsoft.com/office/drawing/2014/main" id="{D25C5553-B0D7-6268-E82C-6751118310D9}"/>
              </a:ext>
            </a:extLst>
          </p:cNvPr>
          <p:cNvSpPr txBox="1"/>
          <p:nvPr/>
        </p:nvSpPr>
        <p:spPr>
          <a:xfrm>
            <a:off x="9196138" y="3957451"/>
            <a:ext cx="1497932" cy="523220"/>
          </a:xfrm>
          <a:prstGeom prst="rect">
            <a:avLst/>
          </a:prstGeom>
          <a:noFill/>
        </p:spPr>
        <p:txBody>
          <a:bodyPr wrap="square" rtlCol="0">
            <a:spAutoFit/>
          </a:bodyPr>
          <a:lstStyle/>
          <a:p>
            <a:r>
              <a:rPr lang="en-US" sz="2800" dirty="0"/>
              <a:t>Arc&lt;T&gt;</a:t>
            </a:r>
          </a:p>
        </p:txBody>
      </p:sp>
      <p:sp>
        <p:nvSpPr>
          <p:cNvPr id="15" name="TextBox 14">
            <a:extLst>
              <a:ext uri="{FF2B5EF4-FFF2-40B4-BE49-F238E27FC236}">
                <a16:creationId xmlns:a16="http://schemas.microsoft.com/office/drawing/2014/main" id="{D8DCE4D4-F4B7-DF0A-3465-3F7F959A9CB4}"/>
              </a:ext>
            </a:extLst>
          </p:cNvPr>
          <p:cNvSpPr txBox="1"/>
          <p:nvPr/>
        </p:nvSpPr>
        <p:spPr>
          <a:xfrm>
            <a:off x="5331995" y="3294608"/>
            <a:ext cx="1640306" cy="584775"/>
          </a:xfrm>
          <a:prstGeom prst="rect">
            <a:avLst/>
          </a:prstGeom>
          <a:noFill/>
        </p:spPr>
        <p:txBody>
          <a:bodyPr wrap="square" rtlCol="0">
            <a:spAutoFit/>
          </a:bodyPr>
          <a:lstStyle/>
          <a:p>
            <a:r>
              <a:rPr lang="en-US" sz="3200" dirty="0"/>
              <a:t>Raw </a:t>
            </a:r>
            <a:r>
              <a:rPr lang="en-US" sz="3200" dirty="0" err="1"/>
              <a:t>ptrs</a:t>
            </a:r>
            <a:endParaRPr lang="en-US" sz="3200" dirty="0"/>
          </a:p>
        </p:txBody>
      </p:sp>
      <p:sp>
        <p:nvSpPr>
          <p:cNvPr id="19" name="Right Brace 18">
            <a:extLst>
              <a:ext uri="{FF2B5EF4-FFF2-40B4-BE49-F238E27FC236}">
                <a16:creationId xmlns:a16="http://schemas.microsoft.com/office/drawing/2014/main" id="{2AA0449D-88F8-2E50-DA7F-10F86B48D400}"/>
              </a:ext>
            </a:extLst>
          </p:cNvPr>
          <p:cNvSpPr/>
          <p:nvPr/>
        </p:nvSpPr>
        <p:spPr>
          <a:xfrm rot="5400000">
            <a:off x="4097755" y="2716925"/>
            <a:ext cx="930443" cy="5725027"/>
          </a:xfrm>
          <a:prstGeom prst="rightBrace">
            <a:avLst/>
          </a:prstGeom>
          <a:ln w="76200">
            <a:solidFill>
              <a:srgbClr val="FF0000"/>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842A2D8F-EE7B-E424-32F7-4507CAF5D5FE}"/>
              </a:ext>
            </a:extLst>
          </p:cNvPr>
          <p:cNvSpPr txBox="1"/>
          <p:nvPr/>
        </p:nvSpPr>
        <p:spPr>
          <a:xfrm>
            <a:off x="3609474" y="6048334"/>
            <a:ext cx="2967790" cy="461665"/>
          </a:xfrm>
          <a:prstGeom prst="rect">
            <a:avLst/>
          </a:prstGeom>
          <a:noFill/>
        </p:spPr>
        <p:txBody>
          <a:bodyPr wrap="square" rtlCol="0">
            <a:spAutoFit/>
          </a:bodyPr>
          <a:lstStyle/>
          <a:p>
            <a:r>
              <a:rPr lang="en-US" sz="2400" b="1" dirty="0">
                <a:solidFill>
                  <a:srgbClr val="C00000"/>
                </a:solidFill>
              </a:rPr>
              <a:t>“Unsafe code”</a:t>
            </a:r>
          </a:p>
        </p:txBody>
      </p:sp>
      <p:sp>
        <p:nvSpPr>
          <p:cNvPr id="21" name="Right Brace 20">
            <a:extLst>
              <a:ext uri="{FF2B5EF4-FFF2-40B4-BE49-F238E27FC236}">
                <a16:creationId xmlns:a16="http://schemas.microsoft.com/office/drawing/2014/main" id="{F87D0296-1992-77DE-4588-273B075D10CE}"/>
              </a:ext>
            </a:extLst>
          </p:cNvPr>
          <p:cNvSpPr/>
          <p:nvPr/>
        </p:nvSpPr>
        <p:spPr>
          <a:xfrm rot="5400000">
            <a:off x="8779042" y="3797795"/>
            <a:ext cx="930443" cy="3553326"/>
          </a:xfrm>
          <a:prstGeom prst="rightBrace">
            <a:avLst/>
          </a:prstGeom>
          <a:ln w="76200">
            <a:solidFill>
              <a:schemeClr val="accent3">
                <a:lumMod val="60000"/>
                <a:lumOff val="40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976B7389-F9D2-CDCE-FC6B-64656FA9F3E3}"/>
              </a:ext>
            </a:extLst>
          </p:cNvPr>
          <p:cNvSpPr txBox="1"/>
          <p:nvPr/>
        </p:nvSpPr>
        <p:spPr>
          <a:xfrm>
            <a:off x="8447172" y="6059391"/>
            <a:ext cx="2967790" cy="461665"/>
          </a:xfrm>
          <a:prstGeom prst="rect">
            <a:avLst/>
          </a:prstGeom>
          <a:noFill/>
        </p:spPr>
        <p:txBody>
          <a:bodyPr wrap="square" rtlCol="0">
            <a:spAutoFit/>
          </a:bodyPr>
          <a:lstStyle/>
          <a:p>
            <a:r>
              <a:rPr lang="en-US" sz="2400" b="1" dirty="0">
                <a:solidFill>
                  <a:schemeClr val="accent3">
                    <a:lumMod val="75000"/>
                  </a:schemeClr>
                </a:solidFill>
              </a:rPr>
              <a:t>“Safe code”</a:t>
            </a:r>
          </a:p>
        </p:txBody>
      </p:sp>
    </p:spTree>
    <p:extLst>
      <p:ext uri="{BB962C8B-B14F-4D97-AF65-F5344CB8AC3E}">
        <p14:creationId xmlns:p14="http://schemas.microsoft.com/office/powerpoint/2010/main" val="39431427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26</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27</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239510">
            <a:off x="7009554" y="3640710"/>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0518059">
            <a:off x="6990323" y="3582937"/>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28</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29</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95309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9" name="TextBox 8">
            <a:extLst>
              <a:ext uri="{FF2B5EF4-FFF2-40B4-BE49-F238E27FC236}">
                <a16:creationId xmlns:a16="http://schemas.microsoft.com/office/drawing/2014/main" id="{6E46D1AB-92BA-57E9-3EBD-13C4188913E5}"/>
              </a:ext>
            </a:extLst>
          </p:cNvPr>
          <p:cNvSpPr txBox="1"/>
          <p:nvPr/>
        </p:nvSpPr>
        <p:spPr>
          <a:xfrm>
            <a:off x="5120054" y="3025117"/>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a:t>
            </a:r>
          </a:p>
        </p:txBody>
      </p:sp>
      <p:sp>
        <p:nvSpPr>
          <p:cNvPr id="10" name="TextBox 9">
            <a:extLst>
              <a:ext uri="{FF2B5EF4-FFF2-40B4-BE49-F238E27FC236}">
                <a16:creationId xmlns:a16="http://schemas.microsoft.com/office/drawing/2014/main" id="{EB1037FC-23EF-B62C-2CB4-B12B86B39C83}"/>
              </a:ext>
            </a:extLst>
          </p:cNvPr>
          <p:cNvSpPr txBox="1"/>
          <p:nvPr/>
        </p:nvSpPr>
        <p:spPr>
          <a:xfrm>
            <a:off x="5096608" y="3557909"/>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a:t>
            </a:r>
          </a:p>
        </p:txBody>
      </p:sp>
      <p:sp>
        <p:nvSpPr>
          <p:cNvPr id="11" name="TextBox 10">
            <a:extLst>
              <a:ext uri="{FF2B5EF4-FFF2-40B4-BE49-F238E27FC236}">
                <a16:creationId xmlns:a16="http://schemas.microsoft.com/office/drawing/2014/main" id="{6C68198B-AE01-0EE3-258C-B03FC7420F35}"/>
              </a:ext>
            </a:extLst>
          </p:cNvPr>
          <p:cNvSpPr txBox="1"/>
          <p:nvPr/>
        </p:nvSpPr>
        <p:spPr>
          <a:xfrm>
            <a:off x="6296134" y="4158944"/>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 24</a:t>
            </a:r>
          </a:p>
        </p:txBody>
      </p:sp>
      <p:sp>
        <p:nvSpPr>
          <p:cNvPr id="12" name="TextBox 11">
            <a:extLst>
              <a:ext uri="{FF2B5EF4-FFF2-40B4-BE49-F238E27FC236}">
                <a16:creationId xmlns:a16="http://schemas.microsoft.com/office/drawing/2014/main" id="{8BAFFF5E-B49A-BB8D-1855-873E3F811CD3}"/>
              </a:ext>
            </a:extLst>
          </p:cNvPr>
          <p:cNvSpPr txBox="1"/>
          <p:nvPr/>
        </p:nvSpPr>
        <p:spPr>
          <a:xfrm>
            <a:off x="6296134" y="4628176"/>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y = 25</a:t>
            </a:r>
          </a:p>
        </p:txBody>
      </p:sp>
      <p:sp>
        <p:nvSpPr>
          <p:cNvPr id="15" name="TextBox 14">
            <a:extLst>
              <a:ext uri="{FF2B5EF4-FFF2-40B4-BE49-F238E27FC236}">
                <a16:creationId xmlns:a16="http://schemas.microsoft.com/office/drawing/2014/main" id="{49B2691D-7E97-A423-2922-7CC609862AD3}"/>
              </a:ext>
            </a:extLst>
          </p:cNvPr>
          <p:cNvSpPr txBox="1"/>
          <p:nvPr/>
        </p:nvSpPr>
        <p:spPr>
          <a:xfrm>
            <a:off x="1918035" y="5846543"/>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y) = (24, 25)</a:t>
            </a:r>
          </a:p>
        </p:txBody>
      </p:sp>
    </p:spTree>
    <p:extLst>
      <p:ext uri="{BB962C8B-B14F-4D97-AF65-F5344CB8AC3E}">
        <p14:creationId xmlns:p14="http://schemas.microsoft.com/office/powerpoint/2010/main" val="1351828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487C4-3FE8-FD5D-AB90-1BC98A17524C}"/>
              </a:ext>
            </a:extLst>
          </p:cNvPr>
          <p:cNvSpPr>
            <a:spLocks noGrp="1"/>
          </p:cNvSpPr>
          <p:nvPr>
            <p:ph type="title"/>
          </p:nvPr>
        </p:nvSpPr>
        <p:spPr/>
        <p:txBody>
          <a:bodyPr/>
          <a:lstStyle/>
          <a:p>
            <a:r>
              <a:rPr lang="en-US" dirty="0"/>
              <a:t>The well-trodden path</a:t>
            </a:r>
          </a:p>
        </p:txBody>
      </p:sp>
      <p:sp>
        <p:nvSpPr>
          <p:cNvPr id="4" name="Slide Number Placeholder 3">
            <a:extLst>
              <a:ext uri="{FF2B5EF4-FFF2-40B4-BE49-F238E27FC236}">
                <a16:creationId xmlns:a16="http://schemas.microsoft.com/office/drawing/2014/main" id="{EEDADDDE-3129-ECCD-F302-D32676A84CF6}"/>
              </a:ext>
            </a:extLst>
          </p:cNvPr>
          <p:cNvSpPr>
            <a:spLocks noGrp="1"/>
          </p:cNvSpPr>
          <p:nvPr>
            <p:ph type="sldNum" sz="quarter" idx="10"/>
          </p:nvPr>
        </p:nvSpPr>
        <p:spPr/>
        <p:txBody>
          <a:bodyPr/>
          <a:lstStyle/>
          <a:p>
            <a:fld id="{6244B543-AA52-EB47-B3A9-0A2A6FE25F7B}" type="slidenum">
              <a:rPr lang="en-US" smtClean="0"/>
              <a:t>3</a:t>
            </a:fld>
            <a:endParaRPr lang="en-US" dirty="0"/>
          </a:p>
        </p:txBody>
      </p:sp>
      <p:sp>
        <p:nvSpPr>
          <p:cNvPr id="6" name="TextBox 5">
            <a:extLst>
              <a:ext uri="{FF2B5EF4-FFF2-40B4-BE49-F238E27FC236}">
                <a16:creationId xmlns:a16="http://schemas.microsoft.com/office/drawing/2014/main" id="{8AB22EAD-260E-C26F-1F73-8F466394CD2E}"/>
              </a:ext>
            </a:extLst>
          </p:cNvPr>
          <p:cNvSpPr txBox="1"/>
          <p:nvPr/>
        </p:nvSpPr>
        <p:spPr>
          <a:xfrm>
            <a:off x="969596" y="2023070"/>
            <a:ext cx="6696808" cy="4093428"/>
          </a:xfrm>
          <a:prstGeom prst="rect">
            <a:avLst/>
          </a:prstGeom>
          <a:noFill/>
        </p:spPr>
        <p:txBody>
          <a:bodyPr wrap="square">
            <a:spAutoFit/>
          </a:bodyPr>
          <a:lstStyle/>
          <a:p>
            <a:r>
              <a:rPr lang="en-US" sz="2000" b="0" i="0" dirty="0" err="1">
                <a:solidFill>
                  <a:srgbClr val="9D00EC"/>
                </a:solidFill>
                <a:effectLst/>
                <a:latin typeface="Source Code Pro" panose="020B0509030403020204" pitchFamily="49" charset="0"/>
              </a:rPr>
              <a:t>fn</a:t>
            </a:r>
            <a:r>
              <a:rPr lang="en-US" sz="2000" b="0" i="0" dirty="0">
                <a:solidFill>
                  <a:srgbClr val="000000"/>
                </a:solidFill>
                <a:effectLst/>
                <a:latin typeface="Source Code Pro" panose="020B0509030403020204" pitchFamily="49" charset="0"/>
              </a:rPr>
              <a:t> </a:t>
            </a:r>
            <a:r>
              <a:rPr lang="en-US" sz="2000" b="0" i="0" dirty="0">
                <a:solidFill>
                  <a:srgbClr val="0030F2"/>
                </a:solidFill>
                <a:effectLst/>
                <a:latin typeface="Source Code Pro" panose="020B0509030403020204" pitchFamily="49" charset="0"/>
              </a:rPr>
              <a:t>example</a:t>
            </a:r>
            <a:r>
              <a:rPr lang="en-US" sz="2000" b="0" i="0" dirty="0">
                <a:solidFill>
                  <a:srgbClr val="000000"/>
                </a:solidFill>
                <a:effectLst/>
                <a:latin typeface="Source Code Pro" panose="020B0509030403020204" pitchFamily="49" charset="0"/>
              </a:rPr>
              <a:t>(x: &amp;</a:t>
            </a:r>
            <a:r>
              <a:rPr lang="en-US" sz="2000" b="0" i="0" dirty="0">
                <a:solidFill>
                  <a:srgbClr val="9D00EC"/>
                </a:solidFill>
                <a:effectLst/>
                <a:latin typeface="Source Code Pro" panose="020B0509030403020204" pitchFamily="49" charset="0"/>
              </a:rPr>
              <a:t>mut</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y: &amp;</a:t>
            </a:r>
            <a:r>
              <a:rPr lang="en-US" sz="2000" b="0" i="0" dirty="0">
                <a:solidFill>
                  <a:srgbClr val="9D00EC"/>
                </a:solidFill>
                <a:effectLst/>
                <a:latin typeface="Source Code Pro" panose="020B0509030403020204" pitchFamily="49" charset="0"/>
              </a:rPr>
              <a:t>mut</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p>
          <a:p>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*x = *x + *y;</a:t>
            </a:r>
          </a:p>
          <a:p>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*y = *y / *x;</a:t>
            </a:r>
          </a:p>
          <a:p>
            <a:r>
              <a:rPr lang="en-US" sz="2000" b="0" i="0" dirty="0">
                <a:solidFill>
                  <a:srgbClr val="000000"/>
                </a:solidFill>
                <a:effectLst/>
                <a:latin typeface="Source Code Pro" panose="020B0509030403020204" pitchFamily="49" charset="0"/>
              </a:rPr>
              <a:t>}</a:t>
            </a:r>
          </a:p>
          <a:p>
            <a:endParaRPr lang="en-US" sz="2000" dirty="0">
              <a:solidFill>
                <a:srgbClr val="000000"/>
              </a:solidFill>
              <a:latin typeface="Source Code Pro" panose="020B0509030403020204" pitchFamily="49" charset="0"/>
            </a:endParaRPr>
          </a:p>
          <a:p>
            <a:endParaRPr lang="en-US" sz="2000" b="0" i="0" dirty="0">
              <a:solidFill>
                <a:srgbClr val="000000"/>
              </a:solidFill>
              <a:effectLst/>
              <a:latin typeface="Source Code Pro" panose="020B0509030403020204" pitchFamily="49" charset="0"/>
            </a:endParaRPr>
          </a:p>
          <a:p>
            <a:endParaRPr lang="en-US" sz="2000" dirty="0">
              <a:solidFill>
                <a:srgbClr val="000000"/>
              </a:solidFill>
              <a:latin typeface="Source Code Pro" panose="020B0509030403020204" pitchFamily="49" charset="0"/>
            </a:endParaRPr>
          </a:p>
          <a:p>
            <a:endParaRPr lang="en-US" sz="2000" b="0" i="0" dirty="0">
              <a:solidFill>
                <a:srgbClr val="000000"/>
              </a:solidFill>
              <a:effectLst/>
              <a:latin typeface="Source Code Pro" panose="020B0509030403020204" pitchFamily="49" charset="0"/>
            </a:endParaRPr>
          </a:p>
          <a:p>
            <a:endParaRPr lang="en-US" sz="2000" dirty="0">
              <a:solidFill>
                <a:srgbClr val="000000"/>
              </a:solidFill>
              <a:latin typeface="Source Code Pro" panose="020B0509030403020204" pitchFamily="49" charset="0"/>
            </a:endParaRPr>
          </a:p>
          <a:p>
            <a:r>
              <a:rPr lang="en-US" sz="2000" b="0" i="0" dirty="0" err="1">
                <a:solidFill>
                  <a:srgbClr val="9D00EC"/>
                </a:solidFill>
                <a:effectLst/>
                <a:latin typeface="Source Code Pro" panose="020B0509030403020204" pitchFamily="49" charset="0"/>
              </a:rPr>
              <a:t>fn</a:t>
            </a:r>
            <a:r>
              <a:rPr lang="en-US" sz="2000" b="0" i="0" dirty="0">
                <a:solidFill>
                  <a:srgbClr val="000000"/>
                </a:solidFill>
                <a:effectLst/>
                <a:latin typeface="Source Code Pro" panose="020B0509030403020204" pitchFamily="49" charset="0"/>
              </a:rPr>
              <a:t> </a:t>
            </a:r>
            <a:r>
              <a:rPr lang="en-US" sz="2000" b="0" i="0" dirty="0">
                <a:solidFill>
                  <a:srgbClr val="0030F2"/>
                </a:solidFill>
                <a:effectLst/>
                <a:latin typeface="Source Code Pro" panose="020B0509030403020204" pitchFamily="49" charset="0"/>
              </a:rPr>
              <a:t>example2</a:t>
            </a:r>
            <a:r>
              <a:rPr lang="en-US" sz="2000" b="0" i="0" dirty="0">
                <a:solidFill>
                  <a:srgbClr val="000000"/>
                </a:solidFill>
                <a:effectLst/>
                <a:latin typeface="Source Code Pro" panose="020B0509030403020204" pitchFamily="49" charset="0"/>
              </a:rPr>
              <a:t>(x: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y: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-&gt;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p>
          <a:p>
            <a:r>
              <a:rPr lang="en-US" sz="2000" dirty="0">
                <a:solidFill>
                  <a:srgbClr val="000000"/>
                </a:solidFill>
                <a:latin typeface="Source Code Pro" panose="020B0509030403020204" pitchFamily="49" charset="0"/>
              </a:rPr>
              <a:t>    </a:t>
            </a:r>
            <a:r>
              <a:rPr lang="en-US" sz="2000" b="0" i="0" dirty="0">
                <a:solidFill>
                  <a:srgbClr val="9D00EC"/>
                </a:solidFill>
                <a:effectLst/>
                <a:latin typeface="Source Code Pro" panose="020B0509030403020204" pitchFamily="49" charset="0"/>
              </a:rPr>
              <a:t>return</a:t>
            </a:r>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(x + y, y / (x + y));</a:t>
            </a:r>
          </a:p>
          <a:p>
            <a:r>
              <a:rPr lang="en-US" sz="2000" b="0" i="0" dirty="0">
                <a:solidFill>
                  <a:srgbClr val="000000"/>
                </a:solidFill>
                <a:effectLst/>
                <a:latin typeface="Source Code Pro" panose="020B0509030403020204" pitchFamily="49" charset="0"/>
              </a:rPr>
              <a:t>}</a:t>
            </a:r>
            <a:endParaRPr lang="en-US" sz="2000" dirty="0"/>
          </a:p>
        </p:txBody>
      </p:sp>
      <p:sp>
        <p:nvSpPr>
          <p:cNvPr id="7" name="TextBox 6">
            <a:extLst>
              <a:ext uri="{FF2B5EF4-FFF2-40B4-BE49-F238E27FC236}">
                <a16:creationId xmlns:a16="http://schemas.microsoft.com/office/drawing/2014/main" id="{731896C4-3C97-177D-907D-B03C0ABBD2C1}"/>
              </a:ext>
            </a:extLst>
          </p:cNvPr>
          <p:cNvSpPr txBox="1"/>
          <p:nvPr/>
        </p:nvSpPr>
        <p:spPr>
          <a:xfrm>
            <a:off x="2203325" y="2917123"/>
            <a:ext cx="830998" cy="1938992"/>
          </a:xfrm>
          <a:prstGeom prst="rect">
            <a:avLst/>
          </a:prstGeom>
          <a:noFill/>
        </p:spPr>
        <p:txBody>
          <a:bodyPr wrap="square" rtlCol="0">
            <a:spAutoFit/>
          </a:bodyPr>
          <a:lstStyle/>
          <a:p>
            <a:r>
              <a:rPr lang="en-US" sz="12000" b="0" i="0" dirty="0">
                <a:solidFill>
                  <a:schemeClr val="accent6">
                    <a:lumMod val="50000"/>
                  </a:schemeClr>
                </a:solidFill>
                <a:effectLst/>
                <a:latin typeface="Roboto" panose="02000000000000000000" pitchFamily="2" charset="0"/>
              </a:rPr>
              <a:t>≈</a:t>
            </a:r>
            <a:endParaRPr lang="en-US" sz="12000" dirty="0">
              <a:solidFill>
                <a:schemeClr val="accent6">
                  <a:lumMod val="50000"/>
                </a:schemeClr>
              </a:solidFill>
            </a:endParaRPr>
          </a:p>
        </p:txBody>
      </p:sp>
      <p:sp>
        <p:nvSpPr>
          <p:cNvPr id="9" name="Rounded Rectangle 8">
            <a:extLst>
              <a:ext uri="{FF2B5EF4-FFF2-40B4-BE49-F238E27FC236}">
                <a16:creationId xmlns:a16="http://schemas.microsoft.com/office/drawing/2014/main" id="{41531414-1FB5-54F1-5066-9DFCCF5453D7}"/>
              </a:ext>
            </a:extLst>
          </p:cNvPr>
          <p:cNvSpPr/>
          <p:nvPr/>
        </p:nvSpPr>
        <p:spPr>
          <a:xfrm>
            <a:off x="8036169" y="2023070"/>
            <a:ext cx="3839308" cy="3885361"/>
          </a:xfrm>
          <a:prstGeom prst="roundRect">
            <a:avLst/>
          </a:prstGeom>
          <a:solidFill>
            <a:schemeClr val="accent4">
              <a:lumMod val="20000"/>
              <a:lumOff val="80000"/>
            </a:schemeClr>
          </a:solidFill>
          <a:ln w="57150">
            <a:solidFill>
              <a:schemeClr val="accent4">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Rust’s reference system lets us make substantial simplifying assumptions </a:t>
            </a:r>
          </a:p>
        </p:txBody>
      </p:sp>
    </p:spTree>
    <p:extLst>
      <p:ext uri="{BB962C8B-B14F-4D97-AF65-F5344CB8AC3E}">
        <p14:creationId xmlns:p14="http://schemas.microsoft.com/office/powerpoint/2010/main" val="4273875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30</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95309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49B2691D-7E97-A423-2922-7CC609862AD3}"/>
              </a:ext>
            </a:extLst>
          </p:cNvPr>
          <p:cNvSpPr txBox="1"/>
          <p:nvPr/>
        </p:nvSpPr>
        <p:spPr>
          <a:xfrm>
            <a:off x="1918035" y="5846543"/>
            <a:ext cx="4378492" cy="553998"/>
          </a:xfrm>
          <a:prstGeom prst="rect">
            <a:avLst/>
          </a:prstGeom>
          <a:noFill/>
        </p:spPr>
        <p:txBody>
          <a:bodyPr wrap="square" rtlCol="0">
            <a:spAutoFit/>
          </a:bodyPr>
          <a:lstStyle/>
          <a:p>
            <a:r>
              <a:rPr lang="en-US" sz="3000" strike="sngStrike" dirty="0">
                <a:solidFill>
                  <a:schemeClr val="accent4">
                    <a:lumMod val="75000"/>
                  </a:schemeClr>
                </a:solidFill>
                <a:latin typeface="Comic Sans MS" panose="030F0902030302020204" pitchFamily="66" charset="0"/>
              </a:rPr>
              <a:t>(x, y) = (24, 25)</a:t>
            </a:r>
          </a:p>
        </p:txBody>
      </p:sp>
      <p:sp>
        <p:nvSpPr>
          <p:cNvPr id="3" name="TextBox 2">
            <a:extLst>
              <a:ext uri="{FF2B5EF4-FFF2-40B4-BE49-F238E27FC236}">
                <a16:creationId xmlns:a16="http://schemas.microsoft.com/office/drawing/2014/main" id="{36F94E5B-25AB-DB2E-5F69-D4D249428B71}"/>
              </a:ext>
            </a:extLst>
          </p:cNvPr>
          <p:cNvSpPr txBox="1"/>
          <p:nvPr/>
        </p:nvSpPr>
        <p:spPr>
          <a:xfrm>
            <a:off x="5576244" y="5646415"/>
            <a:ext cx="5526898" cy="553998"/>
          </a:xfrm>
          <a:prstGeom prst="rect">
            <a:avLst/>
          </a:prstGeom>
          <a:noFill/>
        </p:spPr>
        <p:txBody>
          <a:bodyPr wrap="square" rtlCol="0">
            <a:spAutoFit/>
          </a:bodyPr>
          <a:lstStyle/>
          <a:p>
            <a:r>
              <a:rPr lang="en-US" sz="3000" dirty="0">
                <a:solidFill>
                  <a:srgbClr val="C00000"/>
                </a:solidFill>
                <a:latin typeface="Comic Sans MS" panose="030F0902030302020204" pitchFamily="66" charset="0"/>
              </a:rPr>
              <a:t>But (25, 25) is possible!</a:t>
            </a:r>
          </a:p>
        </p:txBody>
      </p:sp>
      <p:sp>
        <p:nvSpPr>
          <p:cNvPr id="5" name="TextBox 4">
            <a:extLst>
              <a:ext uri="{FF2B5EF4-FFF2-40B4-BE49-F238E27FC236}">
                <a16:creationId xmlns:a16="http://schemas.microsoft.com/office/drawing/2014/main" id="{B68AC09D-C02F-5424-5F45-03167B8FD796}"/>
              </a:ext>
            </a:extLst>
          </p:cNvPr>
          <p:cNvSpPr txBox="1"/>
          <p:nvPr/>
        </p:nvSpPr>
        <p:spPr>
          <a:xfrm>
            <a:off x="5120054" y="3025117"/>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a:t>
            </a:r>
          </a:p>
        </p:txBody>
      </p:sp>
      <p:sp>
        <p:nvSpPr>
          <p:cNvPr id="7" name="TextBox 6">
            <a:extLst>
              <a:ext uri="{FF2B5EF4-FFF2-40B4-BE49-F238E27FC236}">
                <a16:creationId xmlns:a16="http://schemas.microsoft.com/office/drawing/2014/main" id="{466651BE-C284-6015-50E3-4A7896635EF8}"/>
              </a:ext>
            </a:extLst>
          </p:cNvPr>
          <p:cNvSpPr txBox="1"/>
          <p:nvPr/>
        </p:nvSpPr>
        <p:spPr>
          <a:xfrm>
            <a:off x="5096608" y="3557909"/>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a:t>
            </a:r>
          </a:p>
        </p:txBody>
      </p:sp>
      <p:sp>
        <p:nvSpPr>
          <p:cNvPr id="8" name="TextBox 7">
            <a:extLst>
              <a:ext uri="{FF2B5EF4-FFF2-40B4-BE49-F238E27FC236}">
                <a16:creationId xmlns:a16="http://schemas.microsoft.com/office/drawing/2014/main" id="{054FE5B1-86CB-1AE0-C8FD-2643FCC7E7C7}"/>
              </a:ext>
            </a:extLst>
          </p:cNvPr>
          <p:cNvSpPr txBox="1"/>
          <p:nvPr/>
        </p:nvSpPr>
        <p:spPr>
          <a:xfrm>
            <a:off x="6296134" y="4158944"/>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 24</a:t>
            </a:r>
          </a:p>
        </p:txBody>
      </p:sp>
      <p:sp>
        <p:nvSpPr>
          <p:cNvPr id="13" name="TextBox 12">
            <a:extLst>
              <a:ext uri="{FF2B5EF4-FFF2-40B4-BE49-F238E27FC236}">
                <a16:creationId xmlns:a16="http://schemas.microsoft.com/office/drawing/2014/main" id="{698F828B-6484-1212-A5B1-A816D4D24545}"/>
              </a:ext>
            </a:extLst>
          </p:cNvPr>
          <p:cNvSpPr txBox="1"/>
          <p:nvPr/>
        </p:nvSpPr>
        <p:spPr>
          <a:xfrm>
            <a:off x="6296134" y="4628176"/>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y = 25</a:t>
            </a:r>
          </a:p>
        </p:txBody>
      </p:sp>
    </p:spTree>
    <p:extLst>
      <p:ext uri="{BB962C8B-B14F-4D97-AF65-F5344CB8AC3E}">
        <p14:creationId xmlns:p14="http://schemas.microsoft.com/office/powerpoint/2010/main" val="25648991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31</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95309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8E1CD86F-D419-68FC-B894-C5D1B1840763}"/>
              </a:ext>
            </a:extLst>
          </p:cNvPr>
          <p:cNvSpPr txBox="1"/>
          <p:nvPr/>
        </p:nvSpPr>
        <p:spPr>
          <a:xfrm>
            <a:off x="6096000" y="2831586"/>
            <a:ext cx="6096000" cy="3416320"/>
          </a:xfrm>
          <a:prstGeom prst="rect">
            <a:avLst/>
          </a:prstGeom>
          <a:noFill/>
        </p:spPr>
        <p:txBody>
          <a:bodyPr wrap="square">
            <a:spAutoFit/>
          </a:bodyPr>
          <a:lstStyle/>
          <a:p>
            <a:pPr algn="ctr"/>
            <a:r>
              <a:rPr lang="en-US" sz="2400" dirty="0">
                <a:solidFill>
                  <a:schemeClr val="accent4">
                    <a:lumMod val="50000"/>
                  </a:schemeClr>
                </a:solidFill>
                <a:latin typeface="Comic Sans MS" panose="030F0902030302020204" pitchFamily="66" charset="0"/>
              </a:rPr>
              <a:t>Option 1: Maintain a “cell heap”</a:t>
            </a:r>
          </a:p>
          <a:p>
            <a:pPr algn="ctr"/>
            <a:endParaRPr lang="en-US" sz="2400" dirty="0">
              <a:solidFill>
                <a:schemeClr val="accent4">
                  <a:lumMod val="50000"/>
                </a:schemeClr>
              </a:solidFill>
              <a:latin typeface="Comic Sans MS" panose="030F0902030302020204" pitchFamily="66" charset="0"/>
            </a:endParaRPr>
          </a:p>
          <a:p>
            <a:pPr algn="ctr"/>
            <a:r>
              <a:rPr lang="en-US" sz="2400" dirty="0">
                <a:solidFill>
                  <a:schemeClr val="accent4">
                    <a:lumMod val="50000"/>
                  </a:schemeClr>
                </a:solidFill>
                <a:latin typeface="Comic Sans MS" panose="030F0902030302020204" pitchFamily="66" charset="0"/>
              </a:rPr>
              <a:t>Heap = [ cell1 |--&gt; 24 ; cell2 |-</a:t>
            </a:r>
            <a:r>
              <a:rPr lang="en-US" sz="2400" dirty="0">
                <a:solidFill>
                  <a:schemeClr val="accent4">
                    <a:lumMod val="50000"/>
                  </a:schemeClr>
                </a:solidFill>
                <a:latin typeface="Comic Sans MS" panose="030F0902030302020204" pitchFamily="66" charset="0"/>
                <a:sym typeface="Wingdings" pitchFamily="2" charset="2"/>
              </a:rPr>
              <a:t>-&gt; 25 ]</a:t>
            </a:r>
          </a:p>
          <a:p>
            <a:pPr algn="ctr"/>
            <a:r>
              <a:rPr lang="en-US" sz="2400" dirty="0">
                <a:solidFill>
                  <a:schemeClr val="accent4">
                    <a:lumMod val="50000"/>
                  </a:schemeClr>
                </a:solidFill>
                <a:latin typeface="Comic Sans MS" panose="030F0902030302020204" pitchFamily="66" charset="0"/>
                <a:sym typeface="Wingdings" pitchFamily="2" charset="2"/>
              </a:rPr>
              <a:t>(and cell1 ≠ cell2)</a:t>
            </a:r>
          </a:p>
          <a:p>
            <a:pPr algn="ctr"/>
            <a:endParaRPr lang="en-US" sz="2400" dirty="0">
              <a:solidFill>
                <a:schemeClr val="accent4">
                  <a:lumMod val="50000"/>
                </a:schemeClr>
              </a:solidFill>
              <a:latin typeface="Comic Sans MS" panose="030F0902030302020204" pitchFamily="66" charset="0"/>
              <a:sym typeface="Wingdings" pitchFamily="2" charset="2"/>
            </a:endParaRPr>
          </a:p>
          <a:p>
            <a:pPr algn="ctr"/>
            <a:r>
              <a:rPr lang="en-US" sz="2400" dirty="0">
                <a:solidFill>
                  <a:schemeClr val="accent4">
                    <a:lumMod val="50000"/>
                  </a:schemeClr>
                </a:solidFill>
                <a:latin typeface="Comic Sans MS" panose="030F0902030302020204" pitchFamily="66" charset="0"/>
                <a:sym typeface="Wingdings" pitchFamily="2" charset="2"/>
              </a:rPr>
              <a:t>Or</a:t>
            </a:r>
          </a:p>
          <a:p>
            <a:pPr algn="ctr"/>
            <a:endParaRPr lang="en-US" sz="2400" dirty="0">
              <a:solidFill>
                <a:schemeClr val="accent4">
                  <a:lumMod val="50000"/>
                </a:schemeClr>
              </a:solidFill>
              <a:latin typeface="Comic Sans MS" panose="030F0902030302020204" pitchFamily="66" charset="0"/>
              <a:sym typeface="Wingdings" pitchFamily="2" charset="2"/>
            </a:endParaRPr>
          </a:p>
          <a:p>
            <a:pPr algn="ctr"/>
            <a:r>
              <a:rPr lang="en-US" sz="2400" dirty="0">
                <a:solidFill>
                  <a:schemeClr val="accent4">
                    <a:lumMod val="50000"/>
                  </a:schemeClr>
                </a:solidFill>
                <a:latin typeface="Comic Sans MS" panose="030F0902030302020204" pitchFamily="66" charset="0"/>
                <a:sym typeface="Wingdings" pitchFamily="2" charset="2"/>
              </a:rPr>
              <a:t>Heap = [ cell1 |--&gt; 25]</a:t>
            </a:r>
          </a:p>
          <a:p>
            <a:pPr algn="ctr"/>
            <a:r>
              <a:rPr lang="en-US" sz="2400" dirty="0">
                <a:solidFill>
                  <a:schemeClr val="accent4">
                    <a:lumMod val="50000"/>
                  </a:schemeClr>
                </a:solidFill>
                <a:latin typeface="Comic Sans MS" panose="030F0902030302020204" pitchFamily="66" charset="0"/>
                <a:sym typeface="Wingdings" pitchFamily="2" charset="2"/>
              </a:rPr>
              <a:t>(and cell1 = cell2)</a:t>
            </a:r>
            <a:endParaRPr lang="en-US" sz="2400" dirty="0">
              <a:solidFill>
                <a:schemeClr val="accent4">
                  <a:lumMod val="50000"/>
                </a:schemeClr>
              </a:solidFill>
              <a:latin typeface="Comic Sans MS" panose="030F0902030302020204" pitchFamily="66" charset="0"/>
            </a:endParaRPr>
          </a:p>
        </p:txBody>
      </p:sp>
      <p:cxnSp>
        <p:nvCxnSpPr>
          <p:cNvPr id="7" name="Straight Arrow Connector 6">
            <a:extLst>
              <a:ext uri="{FF2B5EF4-FFF2-40B4-BE49-F238E27FC236}">
                <a16:creationId xmlns:a16="http://schemas.microsoft.com/office/drawing/2014/main" id="{F9042845-4CEB-29E8-1A06-23E4A12B8A4D}"/>
              </a:ext>
            </a:extLst>
          </p:cNvPr>
          <p:cNvCxnSpPr/>
          <p:nvPr/>
        </p:nvCxnSpPr>
        <p:spPr>
          <a:xfrm flipV="1">
            <a:off x="5678905" y="5165558"/>
            <a:ext cx="1636295" cy="721895"/>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08C03AE2-E1D3-0198-D18B-7744C493A4B0}"/>
              </a:ext>
            </a:extLst>
          </p:cNvPr>
          <p:cNvSpPr txBox="1"/>
          <p:nvPr/>
        </p:nvSpPr>
        <p:spPr>
          <a:xfrm>
            <a:off x="3545305" y="5963281"/>
            <a:ext cx="3769895" cy="830997"/>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This “leaks” the mutability everywhere</a:t>
            </a:r>
          </a:p>
        </p:txBody>
      </p:sp>
    </p:spTree>
    <p:extLst>
      <p:ext uri="{BB962C8B-B14F-4D97-AF65-F5344CB8AC3E}">
        <p14:creationId xmlns:p14="http://schemas.microsoft.com/office/powerpoint/2010/main" val="1304294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bowl with a black outline&#10;&#10;Description automatically generated">
            <a:extLst>
              <a:ext uri="{FF2B5EF4-FFF2-40B4-BE49-F238E27FC236}">
                <a16:creationId xmlns:a16="http://schemas.microsoft.com/office/drawing/2014/main" id="{2529FCEE-BDE1-91CD-455D-9B12B45F43A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3922364" y="3189293"/>
            <a:ext cx="4988409" cy="3901317"/>
          </a:xfrm>
          <a:prstGeom prst="rect">
            <a:avLst/>
          </a:prstGeom>
        </p:spPr>
      </p:pic>
      <p:sp>
        <p:nvSpPr>
          <p:cNvPr id="5" name="TextBox 4">
            <a:extLst>
              <a:ext uri="{FF2B5EF4-FFF2-40B4-BE49-F238E27FC236}">
                <a16:creationId xmlns:a16="http://schemas.microsoft.com/office/drawing/2014/main" id="{82A57CB4-433A-F3E1-284A-2206B834BDEF}"/>
              </a:ext>
            </a:extLst>
          </p:cNvPr>
          <p:cNvSpPr txBox="1"/>
          <p:nvPr/>
        </p:nvSpPr>
        <p:spPr>
          <a:xfrm>
            <a:off x="5086493" y="4007496"/>
            <a:ext cx="3177152" cy="1015663"/>
          </a:xfrm>
          <a:prstGeom prst="rect">
            <a:avLst/>
          </a:prstGeom>
          <a:noFill/>
        </p:spPr>
        <p:txBody>
          <a:bodyPr wrap="square" rtlCol="0">
            <a:spAutoFit/>
          </a:bodyPr>
          <a:lstStyle/>
          <a:p>
            <a:r>
              <a:rPr lang="en-US" sz="60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We’d prefer to </a:t>
            </a:r>
            <a:r>
              <a:rPr lang="en-US" b="1" dirty="0">
                <a:solidFill>
                  <a:schemeClr val="accent4">
                    <a:lumMod val="75000"/>
                  </a:schemeClr>
                </a:solidFill>
              </a:rPr>
              <a:t>encapsulate</a:t>
            </a:r>
            <a:r>
              <a:rPr lang="en-US" dirty="0">
                <a:solidFill>
                  <a:schemeClr val="accent4">
                    <a:lumMod val="75000"/>
                  </a:schemeClr>
                </a:solidFill>
              </a:rPr>
              <a:t> </a:t>
            </a:r>
            <a:r>
              <a:rPr lang="en-US" b="1" dirty="0">
                <a:solidFill>
                  <a:schemeClr val="accent4">
                    <a:lumMod val="75000"/>
                  </a:schemeClr>
                </a:solidFill>
              </a:rPr>
              <a:t>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32</a:t>
            </a:fld>
            <a:endParaRPr lang="en-US" dirty="0"/>
          </a:p>
        </p:txBody>
      </p:sp>
      <p:pic>
        <p:nvPicPr>
          <p:cNvPr id="20" name="Picture 19" descr="A grey and white circle&#10;&#10;Description automatically generated with medium confidence">
            <a:extLst>
              <a:ext uri="{FF2B5EF4-FFF2-40B4-BE49-F238E27FC236}">
                <a16:creationId xmlns:a16="http://schemas.microsoft.com/office/drawing/2014/main" id="{37CA148F-213F-C89C-1E2B-8DC0A783152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3850244" y="1466016"/>
            <a:ext cx="5091285" cy="4521201"/>
          </a:xfrm>
          <a:prstGeom prst="rect">
            <a:avLst/>
          </a:prstGeom>
        </p:spPr>
      </p:pic>
      <p:sp>
        <p:nvSpPr>
          <p:cNvPr id="3" name="TextBox 2">
            <a:extLst>
              <a:ext uri="{FF2B5EF4-FFF2-40B4-BE49-F238E27FC236}">
                <a16:creationId xmlns:a16="http://schemas.microsoft.com/office/drawing/2014/main" id="{BC79F9F7-3972-C71F-688A-3D48BA48B00E}"/>
              </a:ext>
            </a:extLst>
          </p:cNvPr>
          <p:cNvSpPr txBox="1"/>
          <p:nvPr/>
        </p:nvSpPr>
        <p:spPr>
          <a:xfrm>
            <a:off x="160422" y="2101516"/>
            <a:ext cx="3978442" cy="3108543"/>
          </a:xfrm>
          <a:prstGeom prst="rect">
            <a:avLst/>
          </a:prstGeom>
          <a:noFill/>
        </p:spPr>
        <p:txBody>
          <a:bodyPr wrap="square" rtlCol="0">
            <a:spAutoFit/>
          </a:bodyPr>
          <a:lstStyle/>
          <a:p>
            <a:pPr algn="ctr"/>
            <a:r>
              <a:rPr lang="en-US" sz="2800" dirty="0"/>
              <a:t>The whole point of interior mutability is to “pretend” that something mutable is immutable.</a:t>
            </a:r>
          </a:p>
          <a:p>
            <a:pPr algn="ctr"/>
            <a:endParaRPr lang="en-US" sz="2800" dirty="0"/>
          </a:p>
          <a:p>
            <a:pPr algn="ctr"/>
            <a:r>
              <a:rPr lang="en-US" sz="2800" dirty="0"/>
              <a:t>Verification should reflect that.</a:t>
            </a:r>
          </a:p>
        </p:txBody>
      </p:sp>
      <p:sp>
        <p:nvSpPr>
          <p:cNvPr id="6" name="TextBox 5">
            <a:extLst>
              <a:ext uri="{FF2B5EF4-FFF2-40B4-BE49-F238E27FC236}">
                <a16:creationId xmlns:a16="http://schemas.microsoft.com/office/drawing/2014/main" id="{8C39E6C1-F7C7-C19D-8985-C41EF650B3C0}"/>
              </a:ext>
            </a:extLst>
          </p:cNvPr>
          <p:cNvSpPr txBox="1"/>
          <p:nvPr/>
        </p:nvSpPr>
        <p:spPr>
          <a:xfrm>
            <a:off x="9065994" y="4515327"/>
            <a:ext cx="2887579" cy="1384995"/>
          </a:xfrm>
          <a:prstGeom prst="rect">
            <a:avLst/>
          </a:prstGeom>
          <a:noFill/>
        </p:spPr>
        <p:txBody>
          <a:bodyPr wrap="square" rtlCol="0">
            <a:spAutoFit/>
          </a:bodyPr>
          <a:lstStyle/>
          <a:p>
            <a:pPr algn="ctr"/>
            <a:r>
              <a:rPr lang="en-US" sz="2800" dirty="0"/>
              <a:t>Let’s do an example to see why we care</a:t>
            </a:r>
          </a:p>
        </p:txBody>
      </p:sp>
    </p:spTree>
    <p:extLst>
      <p:ext uri="{BB962C8B-B14F-4D97-AF65-F5344CB8AC3E}">
        <p14:creationId xmlns:p14="http://schemas.microsoft.com/office/powerpoint/2010/main" val="1698554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800" fill="hold"/>
                                        <p:tgtEl>
                                          <p:spTgt spid="20"/>
                                        </p:tgtEl>
                                        <p:attrNameLst>
                                          <p:attrName>ppt_x</p:attrName>
                                        </p:attrNameLst>
                                      </p:cBhvr>
                                      <p:tavLst>
                                        <p:tav tm="0">
                                          <p:val>
                                            <p:strVal val="#ppt_x"/>
                                          </p:val>
                                        </p:tav>
                                        <p:tav tm="100000">
                                          <p:val>
                                            <p:strVal val="#ppt_x"/>
                                          </p:val>
                                        </p:tav>
                                      </p:tavLst>
                                    </p:anim>
                                    <p:anim calcmode="lin" valueType="num">
                                      <p:cBhvr additive="base">
                                        <p:cTn id="8" dur="800" fill="hold"/>
                                        <p:tgtEl>
                                          <p:spTgt spid="20"/>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33</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340600" y="1573967"/>
            <a:ext cx="4126875" cy="1442285"/>
          </a:xfrm>
          <a:prstGeom prst="wedgeRoundRectCallout">
            <a:avLst>
              <a:gd name="adj1" fmla="val -79071"/>
              <a:gd name="adj2" fmla="val -2480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Suppose we have some expensive but </a:t>
            </a:r>
            <a:r>
              <a:rPr lang="en-US" sz="2400" b="1" dirty="0"/>
              <a:t>deterministic</a:t>
            </a:r>
            <a:r>
              <a:rPr lang="en-US" sz="2400"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6" y="3097082"/>
            <a:ext cx="3999043" cy="1589218"/>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can </a:t>
            </a:r>
            <a:r>
              <a:rPr lang="en-US" sz="2400" b="1" dirty="0" err="1"/>
              <a:t>memoize</a:t>
            </a:r>
            <a:r>
              <a:rPr lang="en-US" sz="2400" dirty="0"/>
              <a:t> the results — lazily populate a lookup-table of results, as-needed </a:t>
            </a:r>
          </a:p>
        </p:txBody>
      </p:sp>
    </p:spTree>
    <p:extLst>
      <p:ext uri="{BB962C8B-B14F-4D97-AF65-F5344CB8AC3E}">
        <p14:creationId xmlns:p14="http://schemas.microsoft.com/office/powerpoint/2010/main" val="3035608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9" end="1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
                                            <p:txEl>
                                              <p:pRg st="12" end="12"/>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13" end="13"/>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14" end="14"/>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xEl>
                                              <p:pRg st="15" end="15"/>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
                                            <p:txEl>
                                              <p:pRg st="16" end="16"/>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 —</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34</a:t>
            </a:fld>
            <a:endParaRPr lang="en-US" dirty="0"/>
          </a:p>
        </p:txBody>
      </p:sp>
    </p:spTree>
    <p:extLst>
      <p:ext uri="{BB962C8B-B14F-4D97-AF65-F5344CB8AC3E}">
        <p14:creationId xmlns:p14="http://schemas.microsoft.com/office/powerpoint/2010/main" val="370189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35</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661929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For this we can use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 …</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36</a:t>
            </a:fld>
            <a:endParaRPr lang="en-US" dirty="0"/>
          </a:p>
        </p:txBody>
      </p:sp>
    </p:spTree>
    <p:extLst>
      <p:ext uri="{BB962C8B-B14F-4D97-AF65-F5344CB8AC3E}">
        <p14:creationId xmlns:p14="http://schemas.microsoft.com/office/powerpoint/2010/main" val="217739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37</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742030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Now we have this beautiful type signature that hides the mutability:</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p>
          <a:p>
            <a:pPr marL="0" indent="0">
              <a:buNone/>
            </a:pPr>
            <a:r>
              <a:rPr lang="en-US" dirty="0">
                <a:solidFill>
                  <a:srgbClr val="000000"/>
                </a:solidFill>
                <a:cs typeface="Consolas" panose="020B0609020204030204" pitchFamily="49" charset="0"/>
              </a:rPr>
              <a:t>The </a:t>
            </a:r>
            <a:r>
              <a:rPr lang="en-US" b="1" dirty="0" err="1">
                <a:solidFill>
                  <a:srgbClr val="000000"/>
                </a:solidFill>
                <a:cs typeface="Consolas" panose="020B0609020204030204" pitchFamily="49" charset="0"/>
              </a:rPr>
              <a:t>Verus</a:t>
            </a:r>
            <a:r>
              <a:rPr lang="en-US" b="1" dirty="0">
                <a:solidFill>
                  <a:srgbClr val="000000"/>
                </a:solidFill>
                <a:cs typeface="Consolas" panose="020B0609020204030204" pitchFamily="49" charset="0"/>
              </a:rPr>
              <a:t> specification</a:t>
            </a:r>
            <a:r>
              <a:rPr lang="en-US" dirty="0">
                <a:solidFill>
                  <a:srgbClr val="000000"/>
                </a:solidFill>
                <a:cs typeface="Consolas" panose="020B0609020204030204" pitchFamily="49" charset="0"/>
              </a:rPr>
              <a:t> should be equally concise:</a:t>
            </a:r>
          </a:p>
          <a:p>
            <a:r>
              <a:rPr lang="en-US" dirty="0">
                <a:solidFill>
                  <a:srgbClr val="000000"/>
                </a:solidFill>
                <a:cs typeface="Consolas" panose="020B0609020204030204" pitchFamily="49" charset="0"/>
              </a:rPr>
              <a:t>no “modifies” clause</a:t>
            </a:r>
          </a:p>
          <a:p>
            <a:r>
              <a:rPr lang="en-US" dirty="0">
                <a:solidFill>
                  <a:srgbClr val="000000"/>
                </a:solidFill>
                <a:cs typeface="Consolas" panose="020B0609020204030204" pitchFamily="49" charset="0"/>
              </a:rPr>
              <a:t>no passing in “write-permissions”</a:t>
            </a:r>
          </a:p>
          <a:p>
            <a:r>
              <a:rPr lang="en-US" dirty="0">
                <a:solidFill>
                  <a:srgbClr val="000000"/>
                </a:solidFill>
                <a:cs typeface="Consolas" panose="020B0609020204030204" pitchFamily="49" charset="0"/>
              </a:rPr>
              <a:t>etc.</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38</a:t>
            </a:fld>
            <a:endParaRPr lang="en-US" dirty="0"/>
          </a:p>
        </p:txBody>
      </p:sp>
      <p:pic>
        <p:nvPicPr>
          <p:cNvPr id="5" name="Picture 4" descr="A bowl with a black outline&#10;&#10;Description automatically generated">
            <a:extLst>
              <a:ext uri="{FF2B5EF4-FFF2-40B4-BE49-F238E27FC236}">
                <a16:creationId xmlns:a16="http://schemas.microsoft.com/office/drawing/2014/main" id="{678D119D-E92A-8E8B-771B-2382ABFE1E4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9520919" y="3953111"/>
            <a:ext cx="2687771" cy="2102042"/>
          </a:xfrm>
          <a:prstGeom prst="rect">
            <a:avLst/>
          </a:prstGeom>
        </p:spPr>
      </p:pic>
      <p:sp>
        <p:nvSpPr>
          <p:cNvPr id="6" name="TextBox 5">
            <a:extLst>
              <a:ext uri="{FF2B5EF4-FFF2-40B4-BE49-F238E27FC236}">
                <a16:creationId xmlns:a16="http://schemas.microsoft.com/office/drawing/2014/main" id="{23769105-6233-CA33-CAD5-A2BBFD3B7424}"/>
              </a:ext>
            </a:extLst>
          </p:cNvPr>
          <p:cNvSpPr txBox="1"/>
          <p:nvPr/>
        </p:nvSpPr>
        <p:spPr>
          <a:xfrm>
            <a:off x="10069385" y="4357801"/>
            <a:ext cx="1711860" cy="646331"/>
          </a:xfrm>
          <a:prstGeom prst="rect">
            <a:avLst/>
          </a:prstGeom>
          <a:noFill/>
        </p:spPr>
        <p:txBody>
          <a:bodyPr wrap="square" rtlCol="0">
            <a:spAutoFit/>
          </a:bodyPr>
          <a:lstStyle/>
          <a:p>
            <a:r>
              <a:rPr lang="en-US" sz="3600" b="1" dirty="0">
                <a:solidFill>
                  <a:schemeClr val="accent4">
                    <a:lumMod val="75000"/>
                  </a:schemeClr>
                </a:solidFill>
                <a:latin typeface="Consolas" panose="020B0609020204030204" pitchFamily="49" charset="0"/>
                <a:cs typeface="Consolas" panose="020B0609020204030204" pitchFamily="49" charset="0"/>
              </a:rPr>
              <a:t>&amp;mut T</a:t>
            </a:r>
          </a:p>
        </p:txBody>
      </p:sp>
      <p:pic>
        <p:nvPicPr>
          <p:cNvPr id="7" name="Picture 6" descr="A grey and white circle&#10;&#10;Description automatically generated with medium confidence">
            <a:extLst>
              <a:ext uri="{FF2B5EF4-FFF2-40B4-BE49-F238E27FC236}">
                <a16:creationId xmlns:a16="http://schemas.microsoft.com/office/drawing/2014/main" id="{7E6D0444-E100-A49B-10B0-161C646BDE3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9477521" y="3007404"/>
            <a:ext cx="2743201" cy="2436038"/>
          </a:xfrm>
          <a:prstGeom prst="rect">
            <a:avLst/>
          </a:prstGeom>
        </p:spPr>
      </p:pic>
    </p:spTree>
    <p:extLst>
      <p:ext uri="{BB962C8B-B14F-4D97-AF65-F5344CB8AC3E}">
        <p14:creationId xmlns:p14="http://schemas.microsoft.com/office/powerpoint/2010/main" val="4062024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2" presetClass="entr" presetSubtype="1" fill="hold"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800" fill="hold"/>
                                        <p:tgtEl>
                                          <p:spTgt spid="7"/>
                                        </p:tgtEl>
                                        <p:attrNameLst>
                                          <p:attrName>ppt_x</p:attrName>
                                        </p:attrNameLst>
                                      </p:cBhvr>
                                      <p:tavLst>
                                        <p:tav tm="0">
                                          <p:val>
                                            <p:strVal val="#ppt_x"/>
                                          </p:val>
                                        </p:tav>
                                        <p:tav tm="100000">
                                          <p:val>
                                            <p:strVal val="#ppt_x"/>
                                          </p:val>
                                        </p:tav>
                                      </p:tavLst>
                                    </p:anim>
                                    <p:anim calcmode="lin" valueType="num">
                                      <p:cBhvr additive="base">
                                        <p:cTn id="22" dur="8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B4CBD-ABA2-E2A5-DEAE-016168BDF729}"/>
              </a:ext>
            </a:extLst>
          </p:cNvPr>
          <p:cNvSpPr>
            <a:spLocks noGrp="1"/>
          </p:cNvSpPr>
          <p:nvPr>
            <p:ph type="title"/>
          </p:nvPr>
        </p:nvSpPr>
        <p:spPr/>
        <p:txBody>
          <a:bodyPr/>
          <a:lstStyle/>
          <a:p>
            <a:r>
              <a:rPr lang="en-US" dirty="0"/>
              <a:t>Solution: What doesn’t change?</a:t>
            </a:r>
          </a:p>
        </p:txBody>
      </p:sp>
      <p:sp>
        <p:nvSpPr>
          <p:cNvPr id="3" name="Content Placeholder 2">
            <a:extLst>
              <a:ext uri="{FF2B5EF4-FFF2-40B4-BE49-F238E27FC236}">
                <a16:creationId xmlns:a16="http://schemas.microsoft.com/office/drawing/2014/main" id="{236371F1-022E-7185-D24D-759B19807B4B}"/>
              </a:ext>
            </a:extLst>
          </p:cNvPr>
          <p:cNvSpPr>
            <a:spLocks noGrp="1"/>
          </p:cNvSpPr>
          <p:nvPr>
            <p:ph idx="1"/>
          </p:nvPr>
        </p:nvSpPr>
        <p:spPr/>
        <p:txBody>
          <a:bodyPr/>
          <a:lstStyle/>
          <a:p>
            <a:pPr marL="0" indent="0">
              <a:buNone/>
            </a:pPr>
            <a:r>
              <a:rPr lang="en-US" dirty="0"/>
              <a:t>If </a:t>
            </a:r>
            <a:r>
              <a:rPr lang="en-US" dirty="0" err="1"/>
              <a:t>Verus</a:t>
            </a:r>
            <a:r>
              <a:rPr lang="en-US" dirty="0"/>
              <a:t> can’t treat like </a:t>
            </a:r>
            <a:r>
              <a:rPr lang="en-US" sz="2800" b="0" i="0" dirty="0">
                <a:solidFill>
                  <a:srgbClr val="000000"/>
                </a:solidFill>
                <a:effectLst/>
                <a:latin typeface="Consolas" panose="020B0609020204030204" pitchFamily="49" charset="0"/>
                <a:cs typeface="Consolas" panose="020B0609020204030204" pitchFamily="49" charset="0"/>
              </a:rPr>
              <a:t>&amp;Cell&lt;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r>
              <a:rPr lang="en-US" dirty="0"/>
              <a:t> as a </a:t>
            </a:r>
            <a:r>
              <a:rPr lang="en-US" sz="2800" b="0" i="0" dirty="0">
                <a:solidFill>
                  <a:srgbClr val="B21E00"/>
                </a:solidFill>
                <a:effectLst/>
                <a:latin typeface="Consolas" panose="020B0609020204030204" pitchFamily="49" charset="0"/>
                <a:cs typeface="Consolas" panose="020B0609020204030204" pitchFamily="49" charset="0"/>
              </a:rPr>
              <a:t>u64</a:t>
            </a:r>
            <a:r>
              <a:rPr lang="en-US" dirty="0"/>
              <a:t> because the </a:t>
            </a:r>
            <a:r>
              <a:rPr lang="en-US" sz="2800" b="0" i="0" dirty="0">
                <a:solidFill>
                  <a:srgbClr val="B21E00"/>
                </a:solidFill>
                <a:effectLst/>
                <a:latin typeface="Consolas" panose="020B0609020204030204" pitchFamily="49" charset="0"/>
                <a:cs typeface="Consolas" panose="020B0609020204030204" pitchFamily="49" charset="0"/>
              </a:rPr>
              <a:t>u64</a:t>
            </a:r>
            <a:r>
              <a:rPr lang="en-US" dirty="0"/>
              <a:t> might change … let’s treat it like something that </a:t>
            </a:r>
            <a:r>
              <a:rPr lang="en-US" b="1" dirty="0"/>
              <a:t>doesn’t</a:t>
            </a:r>
            <a:r>
              <a:rPr lang="en-US" dirty="0"/>
              <a:t> change</a:t>
            </a:r>
          </a:p>
          <a:p>
            <a:pPr marL="0" indent="0">
              <a:buNone/>
            </a:pPr>
            <a:endParaRPr lang="en-US" dirty="0"/>
          </a:p>
          <a:p>
            <a:pPr marL="0" indent="0">
              <a:buNone/>
            </a:pPr>
            <a:r>
              <a:rPr lang="en-US" dirty="0"/>
              <a:t>What doesn’t change? </a:t>
            </a:r>
            <a:r>
              <a:rPr lang="en-US" b="1" dirty="0"/>
              <a:t>An invariant.</a:t>
            </a:r>
            <a:endParaRPr lang="en-US" dirty="0"/>
          </a:p>
          <a:p>
            <a:pPr marL="0" indent="0">
              <a:buNone/>
            </a:pPr>
            <a:endParaRPr lang="en-US" dirty="0"/>
          </a:p>
          <a:p>
            <a:pPr marL="0" indent="0">
              <a:buNone/>
            </a:pPr>
            <a:r>
              <a:rPr lang="en-US" dirty="0"/>
              <a:t>Bonus: Invariants work well with locks, too.</a:t>
            </a:r>
          </a:p>
        </p:txBody>
      </p:sp>
      <p:sp>
        <p:nvSpPr>
          <p:cNvPr id="4" name="Slide Number Placeholder 3">
            <a:extLst>
              <a:ext uri="{FF2B5EF4-FFF2-40B4-BE49-F238E27FC236}">
                <a16:creationId xmlns:a16="http://schemas.microsoft.com/office/drawing/2014/main" id="{7AB53DDE-13FF-41E8-E943-48043A55A0F5}"/>
              </a:ext>
            </a:extLst>
          </p:cNvPr>
          <p:cNvSpPr>
            <a:spLocks noGrp="1"/>
          </p:cNvSpPr>
          <p:nvPr>
            <p:ph type="sldNum" sz="quarter" idx="10"/>
          </p:nvPr>
        </p:nvSpPr>
        <p:spPr/>
        <p:txBody>
          <a:bodyPr/>
          <a:lstStyle/>
          <a:p>
            <a:fld id="{6244B543-AA52-EB47-B3A9-0A2A6FE25F7B}" type="slidenum">
              <a:rPr lang="en-US" smtClean="0"/>
              <a:t>39</a:t>
            </a:fld>
            <a:endParaRPr lang="en-US" dirty="0"/>
          </a:p>
        </p:txBody>
      </p:sp>
    </p:spTree>
    <p:extLst>
      <p:ext uri="{BB962C8B-B14F-4D97-AF65-F5344CB8AC3E}">
        <p14:creationId xmlns:p14="http://schemas.microsoft.com/office/powerpoint/2010/main" val="167431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9DAE-4F37-83BB-EAF7-BA7548324FE9}"/>
              </a:ext>
            </a:extLst>
          </p:cNvPr>
          <p:cNvSpPr>
            <a:spLocks noGrp="1"/>
          </p:cNvSpPr>
          <p:nvPr>
            <p:ph type="title"/>
          </p:nvPr>
        </p:nvSpPr>
        <p:spPr/>
        <p:txBody>
          <a:bodyPr/>
          <a:lstStyle/>
          <a:p>
            <a:r>
              <a:rPr lang="en-US" dirty="0"/>
              <a:t>The road less travelled</a:t>
            </a:r>
          </a:p>
        </p:txBody>
      </p:sp>
      <p:sp>
        <p:nvSpPr>
          <p:cNvPr id="4" name="Slide Number Placeholder 3">
            <a:extLst>
              <a:ext uri="{FF2B5EF4-FFF2-40B4-BE49-F238E27FC236}">
                <a16:creationId xmlns:a16="http://schemas.microsoft.com/office/drawing/2014/main" id="{F5EC2341-CEB9-B7E8-6AF3-3750840DBABB}"/>
              </a:ext>
            </a:extLst>
          </p:cNvPr>
          <p:cNvSpPr>
            <a:spLocks noGrp="1"/>
          </p:cNvSpPr>
          <p:nvPr>
            <p:ph type="sldNum" sz="quarter" idx="10"/>
          </p:nvPr>
        </p:nvSpPr>
        <p:spPr/>
        <p:txBody>
          <a:bodyPr/>
          <a:lstStyle/>
          <a:p>
            <a:fld id="{6244B543-AA52-EB47-B3A9-0A2A6FE25F7B}" type="slidenum">
              <a:rPr lang="en-US" smtClean="0"/>
              <a:t>4</a:t>
            </a:fld>
            <a:endParaRPr lang="en-US" dirty="0"/>
          </a:p>
        </p:txBody>
      </p:sp>
      <p:sp>
        <p:nvSpPr>
          <p:cNvPr id="20" name="TextBox 19">
            <a:extLst>
              <a:ext uri="{FF2B5EF4-FFF2-40B4-BE49-F238E27FC236}">
                <a16:creationId xmlns:a16="http://schemas.microsoft.com/office/drawing/2014/main" id="{399B96AF-5C5E-1C14-B9B5-810A5F87EAF1}"/>
              </a:ext>
            </a:extLst>
          </p:cNvPr>
          <p:cNvSpPr txBox="1"/>
          <p:nvPr/>
        </p:nvSpPr>
        <p:spPr>
          <a:xfrm>
            <a:off x="5217460" y="1972610"/>
            <a:ext cx="2543175" cy="523220"/>
          </a:xfrm>
          <a:prstGeom prst="rect">
            <a:avLst/>
          </a:prstGeom>
          <a:noFill/>
        </p:spPr>
        <p:txBody>
          <a:bodyPr wrap="square" rtlCol="0">
            <a:spAutoFit/>
          </a:bodyPr>
          <a:lstStyle/>
          <a:p>
            <a:r>
              <a:rPr lang="en-US" sz="2800" b="1" dirty="0">
                <a:solidFill>
                  <a:schemeClr val="accent5">
                    <a:lumMod val="60000"/>
                    <a:lumOff val="40000"/>
                  </a:schemeClr>
                </a:solidFill>
              </a:rPr>
              <a:t>Head       Tail</a:t>
            </a:r>
          </a:p>
        </p:txBody>
      </p:sp>
      <p:grpSp>
        <p:nvGrpSpPr>
          <p:cNvPr id="24" name="Group 23">
            <a:extLst>
              <a:ext uri="{FF2B5EF4-FFF2-40B4-BE49-F238E27FC236}">
                <a16:creationId xmlns:a16="http://schemas.microsoft.com/office/drawing/2014/main" id="{40EA8142-C9F2-B078-45E2-151BF7272B85}"/>
              </a:ext>
            </a:extLst>
          </p:cNvPr>
          <p:cNvGrpSpPr/>
          <p:nvPr/>
        </p:nvGrpSpPr>
        <p:grpSpPr>
          <a:xfrm rot="19991228">
            <a:off x="1843722" y="1773170"/>
            <a:ext cx="8039602" cy="4637953"/>
            <a:chOff x="2847106" y="1854922"/>
            <a:chExt cx="8039602" cy="4637953"/>
          </a:xfrm>
        </p:grpSpPr>
        <p:sp>
          <p:nvSpPr>
            <p:cNvPr id="6" name="Oval 5">
              <a:extLst>
                <a:ext uri="{FF2B5EF4-FFF2-40B4-BE49-F238E27FC236}">
                  <a16:creationId xmlns:a16="http://schemas.microsoft.com/office/drawing/2014/main" id="{84143422-2BD5-B137-8A6F-8BC2D5BA605C}"/>
                </a:ext>
              </a:extLst>
            </p:cNvPr>
            <p:cNvSpPr/>
            <p:nvPr/>
          </p:nvSpPr>
          <p:spPr>
            <a:xfrm>
              <a:off x="2847106" y="2517678"/>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Arrow Connector 6">
              <a:extLst>
                <a:ext uri="{FF2B5EF4-FFF2-40B4-BE49-F238E27FC236}">
                  <a16:creationId xmlns:a16="http://schemas.microsoft.com/office/drawing/2014/main" id="{33274E6F-A312-11BF-FCEF-D043B4121F36}"/>
                </a:ext>
              </a:extLst>
            </p:cNvPr>
            <p:cNvCxnSpPr>
              <a:cxnSpLocks/>
            </p:cNvCxnSpPr>
            <p:nvPr/>
          </p:nvCxnSpPr>
          <p:spPr>
            <a:xfrm>
              <a:off x="3782250" y="286057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9D6621B-35E7-B960-6CB5-20BE7DC7F4C7}"/>
                </a:ext>
              </a:extLst>
            </p:cNvPr>
            <p:cNvCxnSpPr>
              <a:cxnSpLocks/>
            </p:cNvCxnSpPr>
            <p:nvPr/>
          </p:nvCxnSpPr>
          <p:spPr>
            <a:xfrm flipH="1" flipV="1">
              <a:off x="3532906" y="320347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190E474-6C5C-F909-2CD1-5CB80A77D3B2}"/>
                </a:ext>
              </a:extLst>
            </p:cNvPr>
            <p:cNvSpPr/>
            <p:nvPr/>
          </p:nvSpPr>
          <p:spPr>
            <a:xfrm>
              <a:off x="4667245" y="3309345"/>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Arrow Connector 9">
              <a:extLst>
                <a:ext uri="{FF2B5EF4-FFF2-40B4-BE49-F238E27FC236}">
                  <a16:creationId xmlns:a16="http://schemas.microsoft.com/office/drawing/2014/main" id="{6ABB3CE9-183D-5DA3-0489-90450EB8A198}"/>
                </a:ext>
              </a:extLst>
            </p:cNvPr>
            <p:cNvCxnSpPr>
              <a:cxnSpLocks/>
            </p:cNvCxnSpPr>
            <p:nvPr/>
          </p:nvCxnSpPr>
          <p:spPr>
            <a:xfrm>
              <a:off x="5611051" y="370353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793CB4A-1FF7-66B5-42CF-659476BB5AE7}"/>
                </a:ext>
              </a:extLst>
            </p:cNvPr>
            <p:cNvCxnSpPr>
              <a:cxnSpLocks/>
            </p:cNvCxnSpPr>
            <p:nvPr/>
          </p:nvCxnSpPr>
          <p:spPr>
            <a:xfrm flipH="1" flipV="1">
              <a:off x="5361707" y="404643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0C66A0CD-155D-46BA-E92F-4F57404FA675}"/>
                </a:ext>
              </a:extLst>
            </p:cNvPr>
            <p:cNvSpPr/>
            <p:nvPr/>
          </p:nvSpPr>
          <p:spPr>
            <a:xfrm>
              <a:off x="6496046" y="4152305"/>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FC764CB3-4F6F-9EAF-CF6D-1BF4EFA7664B}"/>
                </a:ext>
              </a:extLst>
            </p:cNvPr>
            <p:cNvCxnSpPr>
              <a:cxnSpLocks/>
            </p:cNvCxnSpPr>
            <p:nvPr/>
          </p:nvCxnSpPr>
          <p:spPr>
            <a:xfrm>
              <a:off x="7459766" y="4538069"/>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5498CDB-C163-6196-C819-5023E4277D6F}"/>
                </a:ext>
              </a:extLst>
            </p:cNvPr>
            <p:cNvCxnSpPr>
              <a:cxnSpLocks/>
            </p:cNvCxnSpPr>
            <p:nvPr/>
          </p:nvCxnSpPr>
          <p:spPr>
            <a:xfrm flipH="1" flipV="1">
              <a:off x="7210422" y="4880969"/>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3F762208-EA7D-6427-3E3D-A0935FF5BE48}"/>
                </a:ext>
              </a:extLst>
            </p:cNvPr>
            <p:cNvSpPr/>
            <p:nvPr/>
          </p:nvSpPr>
          <p:spPr>
            <a:xfrm>
              <a:off x="8344761" y="4986836"/>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Arrow Connector 15">
              <a:extLst>
                <a:ext uri="{FF2B5EF4-FFF2-40B4-BE49-F238E27FC236}">
                  <a16:creationId xmlns:a16="http://schemas.microsoft.com/office/drawing/2014/main" id="{22BED562-E436-9822-B441-3BB53820E761}"/>
                </a:ext>
              </a:extLst>
            </p:cNvPr>
            <p:cNvCxnSpPr>
              <a:cxnSpLocks/>
            </p:cNvCxnSpPr>
            <p:nvPr/>
          </p:nvCxnSpPr>
          <p:spPr>
            <a:xfrm>
              <a:off x="9279905" y="535830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0C5E556-7638-C9AF-2F9E-5FF32553A167}"/>
                </a:ext>
              </a:extLst>
            </p:cNvPr>
            <p:cNvCxnSpPr>
              <a:cxnSpLocks/>
            </p:cNvCxnSpPr>
            <p:nvPr/>
          </p:nvCxnSpPr>
          <p:spPr>
            <a:xfrm flipH="1" flipV="1">
              <a:off x="9030561" y="570120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2D65D42-17B6-8148-FCFF-0E8013C281DC}"/>
                </a:ext>
              </a:extLst>
            </p:cNvPr>
            <p:cNvSpPr/>
            <p:nvPr/>
          </p:nvSpPr>
          <p:spPr>
            <a:xfrm>
              <a:off x="10164900" y="5807075"/>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Straight Arrow Connector 18">
              <a:extLst>
                <a:ext uri="{FF2B5EF4-FFF2-40B4-BE49-F238E27FC236}">
                  <a16:creationId xmlns:a16="http://schemas.microsoft.com/office/drawing/2014/main" id="{87A635A4-B420-46AF-84C9-128E3DE26C78}"/>
                </a:ext>
              </a:extLst>
            </p:cNvPr>
            <p:cNvCxnSpPr>
              <a:cxnSpLocks/>
            </p:cNvCxnSpPr>
            <p:nvPr/>
          </p:nvCxnSpPr>
          <p:spPr>
            <a:xfrm rot="1608772" flipH="1">
              <a:off x="4242951" y="1854922"/>
              <a:ext cx="2378279" cy="1332748"/>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AFE748D-0A32-A021-69B3-548E12161379}"/>
                </a:ext>
              </a:extLst>
            </p:cNvPr>
            <p:cNvCxnSpPr>
              <a:cxnSpLocks/>
            </p:cNvCxnSpPr>
            <p:nvPr/>
          </p:nvCxnSpPr>
          <p:spPr>
            <a:xfrm rot="1608772">
              <a:off x="8628971" y="4023551"/>
              <a:ext cx="2257737" cy="1039172"/>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256613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40</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230478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10" name="TextBox 9">
            <a:extLst>
              <a:ext uri="{FF2B5EF4-FFF2-40B4-BE49-F238E27FC236}">
                <a16:creationId xmlns:a16="http://schemas.microsoft.com/office/drawing/2014/main" id="{D7B85F45-0055-1A1D-D71C-BD01DFE72DB7}"/>
              </a:ext>
            </a:extLst>
          </p:cNvPr>
          <p:cNvSpPr txBox="1"/>
          <p:nvPr/>
        </p:nvSpPr>
        <p:spPr>
          <a:xfrm>
            <a:off x="1300115" y="1774489"/>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 || cell1 == 25</a:t>
            </a:r>
          </a:p>
        </p:txBody>
      </p:sp>
      <p:sp>
        <p:nvSpPr>
          <p:cNvPr id="11" name="TextBox 10">
            <a:extLst>
              <a:ext uri="{FF2B5EF4-FFF2-40B4-BE49-F238E27FC236}">
                <a16:creationId xmlns:a16="http://schemas.microsoft.com/office/drawing/2014/main" id="{2C9CAF79-4081-BAF2-36A7-C2F0CCD70D48}"/>
              </a:ext>
            </a:extLst>
          </p:cNvPr>
          <p:cNvSpPr txBox="1"/>
          <p:nvPr/>
        </p:nvSpPr>
        <p:spPr>
          <a:xfrm>
            <a:off x="7316602" y="1798190"/>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 || cell2 == 26 </a:t>
            </a:r>
          </a:p>
        </p:txBody>
      </p:sp>
      <p:sp>
        <p:nvSpPr>
          <p:cNvPr id="12" name="TextBox 11">
            <a:extLst>
              <a:ext uri="{FF2B5EF4-FFF2-40B4-BE49-F238E27FC236}">
                <a16:creationId xmlns:a16="http://schemas.microsoft.com/office/drawing/2014/main" id="{05E16397-514B-58D9-E61E-A173F107B8EA}"/>
              </a:ext>
            </a:extLst>
          </p:cNvPr>
          <p:cNvSpPr txBox="1"/>
          <p:nvPr/>
        </p:nvSpPr>
        <p:spPr>
          <a:xfrm>
            <a:off x="4899100" y="3487565"/>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 || cell1 == 25</a:t>
            </a:r>
          </a:p>
        </p:txBody>
      </p:sp>
      <p:sp>
        <p:nvSpPr>
          <p:cNvPr id="13" name="TextBox 12">
            <a:extLst>
              <a:ext uri="{FF2B5EF4-FFF2-40B4-BE49-F238E27FC236}">
                <a16:creationId xmlns:a16="http://schemas.microsoft.com/office/drawing/2014/main" id="{84A8D294-7A8C-3B64-D8D3-1C5B1A103502}"/>
              </a:ext>
            </a:extLst>
          </p:cNvPr>
          <p:cNvSpPr txBox="1"/>
          <p:nvPr/>
        </p:nvSpPr>
        <p:spPr>
          <a:xfrm>
            <a:off x="4828762" y="4012946"/>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 || cell2 == 26 </a:t>
            </a:r>
          </a:p>
        </p:txBody>
      </p:sp>
      <p:sp>
        <p:nvSpPr>
          <p:cNvPr id="14" name="TextBox 13">
            <a:extLst>
              <a:ext uri="{FF2B5EF4-FFF2-40B4-BE49-F238E27FC236}">
                <a16:creationId xmlns:a16="http://schemas.microsoft.com/office/drawing/2014/main" id="{F4077A12-1014-54E5-BBAF-AEFAE42AC57A}"/>
              </a:ext>
            </a:extLst>
          </p:cNvPr>
          <p:cNvSpPr txBox="1"/>
          <p:nvPr/>
        </p:nvSpPr>
        <p:spPr>
          <a:xfrm>
            <a:off x="5733095" y="4505813"/>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 24 || x == 25</a:t>
            </a:r>
          </a:p>
        </p:txBody>
      </p:sp>
      <p:sp>
        <p:nvSpPr>
          <p:cNvPr id="15" name="TextBox 14">
            <a:extLst>
              <a:ext uri="{FF2B5EF4-FFF2-40B4-BE49-F238E27FC236}">
                <a16:creationId xmlns:a16="http://schemas.microsoft.com/office/drawing/2014/main" id="{E7C91ACB-A4AD-7B7F-0166-FCEC3058C94F}"/>
              </a:ext>
            </a:extLst>
          </p:cNvPr>
          <p:cNvSpPr txBox="1"/>
          <p:nvPr/>
        </p:nvSpPr>
        <p:spPr>
          <a:xfrm>
            <a:off x="5733095" y="5012409"/>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y == 25 || y == 26</a:t>
            </a:r>
          </a:p>
        </p:txBody>
      </p:sp>
    </p:spTree>
    <p:extLst>
      <p:ext uri="{BB962C8B-B14F-4D97-AF65-F5344CB8AC3E}">
        <p14:creationId xmlns:p14="http://schemas.microsoft.com/office/powerpoint/2010/main" val="3347541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latin typeface="Consolas" panose="020B0609020204030204" pitchFamily="49" charset="0"/>
                <a:cs typeface="Consolas" panose="020B0609020204030204" pitchFamily="49" charset="0"/>
              </a:rPr>
              <a:t>Cell</a:t>
            </a:r>
          </a:p>
          <a:p>
            <a:pPr marL="0" indent="0" algn="ctr">
              <a:buNone/>
            </a:pPr>
            <a:r>
              <a:rPr lang="en-US" sz="4000" dirty="0" err="1">
                <a:latin typeface="Consolas" panose="020B0609020204030204" pitchFamily="49" charset="0"/>
                <a:cs typeface="Consolas" panose="020B0609020204030204" pitchFamily="49" charset="0"/>
              </a:rPr>
              <a:t>RefCell</a:t>
            </a:r>
            <a:endParaRPr lang="en-US" sz="4000" dirty="0">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41</a:t>
            </a:fld>
            <a:endParaRPr lang="en-US" dirty="0"/>
          </a:p>
        </p:txBody>
      </p:sp>
    </p:spTree>
    <p:extLst>
      <p:ext uri="{BB962C8B-B14F-4D97-AF65-F5344CB8AC3E}">
        <p14:creationId xmlns:p14="http://schemas.microsoft.com/office/powerpoint/2010/main" val="2305417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42</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Tree>
    <p:extLst>
      <p:ext uri="{BB962C8B-B14F-4D97-AF65-F5344CB8AC3E}">
        <p14:creationId xmlns:p14="http://schemas.microsoft.com/office/powerpoint/2010/main" val="28893732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43</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9" name="Rounded Rectangle 8">
            <a:extLst>
              <a:ext uri="{FF2B5EF4-FFF2-40B4-BE49-F238E27FC236}">
                <a16:creationId xmlns:a16="http://schemas.microsoft.com/office/drawing/2014/main" id="{67DB1F9B-2E93-8F9B-D3AC-75989AD6E8D4}"/>
              </a:ext>
            </a:extLst>
          </p:cNvPr>
          <p:cNvSpPr/>
          <p:nvPr/>
        </p:nvSpPr>
        <p:spPr>
          <a:xfrm>
            <a:off x="563685" y="4483100"/>
            <a:ext cx="4249615" cy="2238376"/>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There’s a spectrum of trade-offs in terms of overhead / flexibility</a:t>
            </a:r>
          </a:p>
        </p:txBody>
      </p:sp>
    </p:spTree>
    <p:extLst>
      <p:ext uri="{BB962C8B-B14F-4D97-AF65-F5344CB8AC3E}">
        <p14:creationId xmlns:p14="http://schemas.microsoft.com/office/powerpoint/2010/main" val="216754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355574" y="2717411"/>
            <a:ext cx="9836426" cy="1325563"/>
          </a:xfrm>
        </p:spPr>
        <p:txBody>
          <a:bodyPr>
            <a:noAutofit/>
          </a:bodyPr>
          <a:lstStyle/>
          <a:p>
            <a:r>
              <a:rPr lang="en-US" sz="9600" dirty="0"/>
              <a:t>[</a:t>
            </a:r>
            <a:r>
              <a:rPr lang="en-US" sz="9600" dirty="0" err="1"/>
              <a:t>RwLock</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44</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An encapsulating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45</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29816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484622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69060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An encapsulating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46</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44254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11919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579722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mutation is encapsulated</a:t>
            </a:r>
          </a:p>
        </p:txBody>
      </p:sp>
    </p:spTree>
    <p:extLst>
      <p:ext uri="{BB962C8B-B14F-4D97-AF65-F5344CB8AC3E}">
        <p14:creationId xmlns:p14="http://schemas.microsoft.com/office/powerpoint/2010/main" val="40803298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7C75-43EF-B643-EB51-62086307181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9BB69B6A-414E-5E22-0F89-4F81103E0F9D}"/>
              </a:ext>
            </a:extLst>
          </p:cNvPr>
          <p:cNvSpPr>
            <a:spLocks noGrp="1"/>
          </p:cNvSpPr>
          <p:nvPr>
            <p:ph idx="1"/>
          </p:nvPr>
        </p:nvSpPr>
        <p:spPr/>
        <p:txBody>
          <a:bodyPr/>
          <a:lstStyle/>
          <a:p>
            <a:r>
              <a:rPr lang="en-US" b="1" dirty="0"/>
              <a:t>Interior mutability</a:t>
            </a:r>
            <a:r>
              <a:rPr lang="en-US" dirty="0"/>
              <a:t> carves an exception to the usual “sharing XOR mutability” dichotomy of Rust, which </a:t>
            </a:r>
            <a:r>
              <a:rPr lang="en-US" dirty="0" err="1"/>
              <a:t>Verus</a:t>
            </a:r>
            <a:r>
              <a:rPr lang="en-US" dirty="0"/>
              <a:t> relies on</a:t>
            </a:r>
          </a:p>
          <a:p>
            <a:r>
              <a:rPr lang="en-US" dirty="0"/>
              <a:t>Thus, interior mutability adds complexity, but that complexity can be </a:t>
            </a:r>
            <a:r>
              <a:rPr lang="en-US" b="1" dirty="0"/>
              <a:t>encapsulated</a:t>
            </a:r>
          </a:p>
          <a:p>
            <a:r>
              <a:rPr lang="en-US" dirty="0"/>
              <a:t>To do this, we can use lock invariants / cell invariants</a:t>
            </a:r>
          </a:p>
        </p:txBody>
      </p:sp>
      <p:sp>
        <p:nvSpPr>
          <p:cNvPr id="4" name="Slide Number Placeholder 3">
            <a:extLst>
              <a:ext uri="{FF2B5EF4-FFF2-40B4-BE49-F238E27FC236}">
                <a16:creationId xmlns:a16="http://schemas.microsoft.com/office/drawing/2014/main" id="{375E1B84-7C2A-3C7E-0FB1-ECD2D9DE687B}"/>
              </a:ext>
            </a:extLst>
          </p:cNvPr>
          <p:cNvSpPr>
            <a:spLocks noGrp="1"/>
          </p:cNvSpPr>
          <p:nvPr>
            <p:ph type="sldNum" sz="quarter" idx="10"/>
          </p:nvPr>
        </p:nvSpPr>
        <p:spPr/>
        <p:txBody>
          <a:bodyPr/>
          <a:lstStyle/>
          <a:p>
            <a:fld id="{6244B543-AA52-EB47-B3A9-0A2A6FE25F7B}" type="slidenum">
              <a:rPr lang="en-US" smtClean="0"/>
              <a:t>47</a:t>
            </a:fld>
            <a:endParaRPr lang="en-US" dirty="0"/>
          </a:p>
        </p:txBody>
      </p:sp>
      <p:pic>
        <p:nvPicPr>
          <p:cNvPr id="5" name="Picture 4" descr="A bowl with a black outline&#10;&#10;Description automatically generated">
            <a:extLst>
              <a:ext uri="{FF2B5EF4-FFF2-40B4-BE49-F238E27FC236}">
                <a16:creationId xmlns:a16="http://schemas.microsoft.com/office/drawing/2014/main" id="{6BE9AFAD-DEA5-399A-52D7-D6F1EC86486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9649255" y="4193741"/>
            <a:ext cx="2687771" cy="2102042"/>
          </a:xfrm>
          <a:prstGeom prst="rect">
            <a:avLst/>
          </a:prstGeom>
        </p:spPr>
      </p:pic>
      <p:pic>
        <p:nvPicPr>
          <p:cNvPr id="6" name="Picture 5" descr="A grey and white circle&#10;&#10;Description automatically generated with medium confidence">
            <a:extLst>
              <a:ext uri="{FF2B5EF4-FFF2-40B4-BE49-F238E27FC236}">
                <a16:creationId xmlns:a16="http://schemas.microsoft.com/office/drawing/2014/main" id="{5DB93815-7F7B-00EA-616B-1209A3408DB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9605857" y="3248034"/>
            <a:ext cx="2743201" cy="2436038"/>
          </a:xfrm>
          <a:prstGeom prst="rect">
            <a:avLst/>
          </a:prstGeom>
        </p:spPr>
      </p:pic>
    </p:spTree>
    <p:extLst>
      <p:ext uri="{BB962C8B-B14F-4D97-AF65-F5344CB8AC3E}">
        <p14:creationId xmlns:p14="http://schemas.microsoft.com/office/powerpoint/2010/main" val="42159703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48</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4E6B-C98A-7D24-05CD-6843D3EF9A3D}"/>
              </a:ext>
            </a:extLst>
          </p:cNvPr>
          <p:cNvSpPr>
            <a:spLocks noGrp="1"/>
          </p:cNvSpPr>
          <p:nvPr>
            <p:ph type="title"/>
          </p:nvPr>
        </p:nvSpPr>
        <p:spPr/>
        <p:txBody>
          <a:bodyPr/>
          <a:lstStyle/>
          <a:p>
            <a:r>
              <a:rPr lang="en-US" dirty="0"/>
              <a:t>We already covered locks actually …</a:t>
            </a:r>
          </a:p>
        </p:txBody>
      </p:sp>
      <p:sp>
        <p:nvSpPr>
          <p:cNvPr id="4" name="Slide Number Placeholder 3">
            <a:extLst>
              <a:ext uri="{FF2B5EF4-FFF2-40B4-BE49-F238E27FC236}">
                <a16:creationId xmlns:a16="http://schemas.microsoft.com/office/drawing/2014/main" id="{D0D5BB51-5477-93B1-B9BF-F125CCC74161}"/>
              </a:ext>
            </a:extLst>
          </p:cNvPr>
          <p:cNvSpPr>
            <a:spLocks noGrp="1"/>
          </p:cNvSpPr>
          <p:nvPr>
            <p:ph type="sldNum" sz="quarter" idx="10"/>
          </p:nvPr>
        </p:nvSpPr>
        <p:spPr/>
        <p:txBody>
          <a:bodyPr/>
          <a:lstStyle/>
          <a:p>
            <a:fld id="{6244B543-AA52-EB47-B3A9-0A2A6FE25F7B}" type="slidenum">
              <a:rPr lang="en-US" smtClean="0"/>
              <a:t>49</a:t>
            </a:fld>
            <a:endParaRPr lang="en-US" dirty="0"/>
          </a:p>
        </p:txBody>
      </p:sp>
      <p:grpSp>
        <p:nvGrpSpPr>
          <p:cNvPr id="5" name="Group 4">
            <a:extLst>
              <a:ext uri="{FF2B5EF4-FFF2-40B4-BE49-F238E27FC236}">
                <a16:creationId xmlns:a16="http://schemas.microsoft.com/office/drawing/2014/main" id="{D417F020-3D5A-F0A9-CAD6-9EA8B8F0D2D2}"/>
              </a:ext>
            </a:extLst>
          </p:cNvPr>
          <p:cNvGrpSpPr/>
          <p:nvPr/>
        </p:nvGrpSpPr>
        <p:grpSpPr>
          <a:xfrm>
            <a:off x="3147934" y="1457190"/>
            <a:ext cx="5462666" cy="5035683"/>
            <a:chOff x="5991463" y="1470443"/>
            <a:chExt cx="371475" cy="442912"/>
          </a:xfrm>
        </p:grpSpPr>
        <p:sp>
          <p:nvSpPr>
            <p:cNvPr id="6" name="Donut 5">
              <a:extLst>
                <a:ext uri="{FF2B5EF4-FFF2-40B4-BE49-F238E27FC236}">
                  <a16:creationId xmlns:a16="http://schemas.microsoft.com/office/drawing/2014/main" id="{6ACFB029-5EA9-DFF8-0FF9-9757EF20F5B5}"/>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E1CBA595-6919-BF43-7BEC-656C019E969E}"/>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 name="Rounded Rectangle 7">
            <a:extLst>
              <a:ext uri="{FF2B5EF4-FFF2-40B4-BE49-F238E27FC236}">
                <a16:creationId xmlns:a16="http://schemas.microsoft.com/office/drawing/2014/main" id="{BBF3016A-163D-2614-4CB9-EEB1A2E86693}"/>
              </a:ext>
            </a:extLst>
          </p:cNvPr>
          <p:cNvSpPr/>
          <p:nvPr/>
        </p:nvSpPr>
        <p:spPr>
          <a:xfrm>
            <a:off x="8145905" y="2292229"/>
            <a:ext cx="3992380" cy="1993691"/>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But one </a:t>
            </a:r>
            <a:r>
              <a:rPr lang="en-US" sz="2400" b="1" dirty="0"/>
              <a:t>big global lock </a:t>
            </a:r>
            <a:r>
              <a:rPr lang="en-US" sz="2400" dirty="0"/>
              <a:t>does not </a:t>
            </a:r>
            <a:r>
              <a:rPr lang="en-US" sz="2400" b="1" dirty="0">
                <a:solidFill>
                  <a:schemeClr val="accent6">
                    <a:lumMod val="75000"/>
                  </a:schemeClr>
                </a:solidFill>
              </a:rPr>
              <a:t>concurrency</a:t>
            </a:r>
            <a:r>
              <a:rPr lang="en-US" sz="2400" dirty="0"/>
              <a:t> make!</a:t>
            </a:r>
          </a:p>
        </p:txBody>
      </p:sp>
    </p:spTree>
    <p:extLst>
      <p:ext uri="{BB962C8B-B14F-4D97-AF65-F5344CB8AC3E}">
        <p14:creationId xmlns:p14="http://schemas.microsoft.com/office/powerpoint/2010/main" val="267311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9DAE-4F37-83BB-EAF7-BA7548324FE9}"/>
              </a:ext>
            </a:extLst>
          </p:cNvPr>
          <p:cNvSpPr>
            <a:spLocks noGrp="1"/>
          </p:cNvSpPr>
          <p:nvPr>
            <p:ph type="title"/>
          </p:nvPr>
        </p:nvSpPr>
        <p:spPr/>
        <p:txBody>
          <a:bodyPr/>
          <a:lstStyle/>
          <a:p>
            <a:r>
              <a:rPr lang="en-US" dirty="0"/>
              <a:t>The road less travelled</a:t>
            </a:r>
          </a:p>
        </p:txBody>
      </p:sp>
      <p:sp>
        <p:nvSpPr>
          <p:cNvPr id="4" name="Slide Number Placeholder 3">
            <a:extLst>
              <a:ext uri="{FF2B5EF4-FFF2-40B4-BE49-F238E27FC236}">
                <a16:creationId xmlns:a16="http://schemas.microsoft.com/office/drawing/2014/main" id="{F5EC2341-CEB9-B7E8-6AF3-3750840DBABB}"/>
              </a:ext>
            </a:extLst>
          </p:cNvPr>
          <p:cNvSpPr>
            <a:spLocks noGrp="1"/>
          </p:cNvSpPr>
          <p:nvPr>
            <p:ph type="sldNum" sz="quarter" idx="10"/>
          </p:nvPr>
        </p:nvSpPr>
        <p:spPr/>
        <p:txBody>
          <a:bodyPr/>
          <a:lstStyle/>
          <a:p>
            <a:fld id="{6244B543-AA52-EB47-B3A9-0A2A6FE25F7B}" type="slidenum">
              <a:rPr lang="en-US" smtClean="0"/>
              <a:t>5</a:t>
            </a:fld>
            <a:endParaRPr lang="en-US" dirty="0"/>
          </a:p>
        </p:txBody>
      </p:sp>
      <p:sp>
        <p:nvSpPr>
          <p:cNvPr id="20" name="TextBox 19">
            <a:extLst>
              <a:ext uri="{FF2B5EF4-FFF2-40B4-BE49-F238E27FC236}">
                <a16:creationId xmlns:a16="http://schemas.microsoft.com/office/drawing/2014/main" id="{399B96AF-5C5E-1C14-B9B5-810A5F87EAF1}"/>
              </a:ext>
            </a:extLst>
          </p:cNvPr>
          <p:cNvSpPr txBox="1"/>
          <p:nvPr/>
        </p:nvSpPr>
        <p:spPr>
          <a:xfrm>
            <a:off x="5217460" y="1972610"/>
            <a:ext cx="2543175" cy="523220"/>
          </a:xfrm>
          <a:prstGeom prst="rect">
            <a:avLst/>
          </a:prstGeom>
          <a:noFill/>
        </p:spPr>
        <p:txBody>
          <a:bodyPr wrap="square" rtlCol="0">
            <a:spAutoFit/>
          </a:bodyPr>
          <a:lstStyle/>
          <a:p>
            <a:r>
              <a:rPr lang="en-US" sz="2800" b="1" dirty="0">
                <a:solidFill>
                  <a:schemeClr val="accent5">
                    <a:lumMod val="60000"/>
                    <a:lumOff val="40000"/>
                  </a:schemeClr>
                </a:solidFill>
              </a:rPr>
              <a:t>Head       Tail</a:t>
            </a:r>
          </a:p>
        </p:txBody>
      </p:sp>
      <p:sp>
        <p:nvSpPr>
          <p:cNvPr id="6" name="Oval 5">
            <a:extLst>
              <a:ext uri="{FF2B5EF4-FFF2-40B4-BE49-F238E27FC236}">
                <a16:creationId xmlns:a16="http://schemas.microsoft.com/office/drawing/2014/main" id="{84143422-2BD5-B137-8A6F-8BC2D5BA605C}"/>
              </a:ext>
            </a:extLst>
          </p:cNvPr>
          <p:cNvSpPr/>
          <p:nvPr/>
        </p:nvSpPr>
        <p:spPr>
          <a:xfrm rot="19991228">
            <a:off x="1646636" y="4235697"/>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Arrow Connector 6">
            <a:extLst>
              <a:ext uri="{FF2B5EF4-FFF2-40B4-BE49-F238E27FC236}">
                <a16:creationId xmlns:a16="http://schemas.microsoft.com/office/drawing/2014/main" id="{33274E6F-A312-11BF-FCEF-D043B4121F36}"/>
              </a:ext>
            </a:extLst>
          </p:cNvPr>
          <p:cNvCxnSpPr>
            <a:cxnSpLocks/>
          </p:cNvCxnSpPr>
          <p:nvPr/>
        </p:nvCxnSpPr>
        <p:spPr>
          <a:xfrm rot="19991228">
            <a:off x="2571743" y="4087724"/>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9D6621B-35E7-B960-6CB5-20BE7DC7F4C7}"/>
              </a:ext>
            </a:extLst>
          </p:cNvPr>
          <p:cNvCxnSpPr>
            <a:cxnSpLocks/>
          </p:cNvCxnSpPr>
          <p:nvPr/>
        </p:nvCxnSpPr>
        <p:spPr>
          <a:xfrm rot="19991228" flipH="1" flipV="1">
            <a:off x="2503882" y="4506230"/>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190E474-6C5C-F909-2CD1-5CB80A77D3B2}"/>
              </a:ext>
            </a:extLst>
          </p:cNvPr>
          <p:cNvSpPr/>
          <p:nvPr/>
        </p:nvSpPr>
        <p:spPr>
          <a:xfrm rot="19991228">
            <a:off x="3628185" y="4121223"/>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Arrow Connector 9">
            <a:extLst>
              <a:ext uri="{FF2B5EF4-FFF2-40B4-BE49-F238E27FC236}">
                <a16:creationId xmlns:a16="http://schemas.microsoft.com/office/drawing/2014/main" id="{6ABB3CE9-183D-5DA3-0489-90450EB8A198}"/>
              </a:ext>
            </a:extLst>
          </p:cNvPr>
          <p:cNvCxnSpPr>
            <a:cxnSpLocks/>
          </p:cNvCxnSpPr>
          <p:nvPr/>
        </p:nvCxnSpPr>
        <p:spPr>
          <a:xfrm rot="19991228">
            <a:off x="4584161" y="4015120"/>
            <a:ext cx="884995" cy="448767"/>
          </a:xfrm>
          <a:prstGeom prst="straightConnector1">
            <a:avLst/>
          </a:prstGeom>
          <a:ln w="101600" cap="flat">
            <a:solidFill>
              <a:srgbClr val="FF0000"/>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793CB4A-1FF7-66B5-42CF-659476BB5AE7}"/>
              </a:ext>
            </a:extLst>
          </p:cNvPr>
          <p:cNvCxnSpPr>
            <a:cxnSpLocks/>
          </p:cNvCxnSpPr>
          <p:nvPr/>
        </p:nvCxnSpPr>
        <p:spPr>
          <a:xfrm rot="19991228" flipH="1" flipV="1">
            <a:off x="4516300" y="4433627"/>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0C66A0CD-155D-46BA-E92F-4F57404FA675}"/>
              </a:ext>
            </a:extLst>
          </p:cNvPr>
          <p:cNvSpPr/>
          <p:nvPr/>
        </p:nvSpPr>
        <p:spPr>
          <a:xfrm rot="19991228">
            <a:off x="5640603" y="4048620"/>
            <a:ext cx="685800" cy="685800"/>
          </a:xfrm>
          <a:prstGeom prst="ellipse">
            <a:avLst/>
          </a:prstGeom>
          <a:noFill/>
          <a:ln w="1016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FC764CB3-4F6F-9EAF-CF6D-1BF4EFA7664B}"/>
              </a:ext>
            </a:extLst>
          </p:cNvPr>
          <p:cNvCxnSpPr>
            <a:cxnSpLocks/>
          </p:cNvCxnSpPr>
          <p:nvPr/>
        </p:nvCxnSpPr>
        <p:spPr>
          <a:xfrm rot="19991228">
            <a:off x="6610549" y="3926012"/>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5498CDB-C163-6196-C819-5023E4277D6F}"/>
              </a:ext>
            </a:extLst>
          </p:cNvPr>
          <p:cNvCxnSpPr>
            <a:cxnSpLocks/>
          </p:cNvCxnSpPr>
          <p:nvPr/>
        </p:nvCxnSpPr>
        <p:spPr>
          <a:xfrm rot="19991228" flipH="1" flipV="1">
            <a:off x="6542688" y="4344518"/>
            <a:ext cx="884995" cy="448767"/>
          </a:xfrm>
          <a:prstGeom prst="straightConnector1">
            <a:avLst/>
          </a:prstGeom>
          <a:ln w="101600" cap="flat">
            <a:solidFill>
              <a:srgbClr val="FF0000"/>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3F762208-EA7D-6427-3E3D-A0935FF5BE48}"/>
              </a:ext>
            </a:extLst>
          </p:cNvPr>
          <p:cNvSpPr/>
          <p:nvPr/>
        </p:nvSpPr>
        <p:spPr>
          <a:xfrm rot="19991228">
            <a:off x="7666991" y="3959512"/>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Arrow Connector 15">
            <a:extLst>
              <a:ext uri="{FF2B5EF4-FFF2-40B4-BE49-F238E27FC236}">
                <a16:creationId xmlns:a16="http://schemas.microsoft.com/office/drawing/2014/main" id="{22BED562-E436-9822-B441-3BB53820E761}"/>
              </a:ext>
            </a:extLst>
          </p:cNvPr>
          <p:cNvCxnSpPr>
            <a:cxnSpLocks/>
          </p:cNvCxnSpPr>
          <p:nvPr/>
        </p:nvCxnSpPr>
        <p:spPr>
          <a:xfrm rot="19991228">
            <a:off x="8604987" y="383703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0C5E556-7638-C9AF-2F9E-5FF32553A167}"/>
              </a:ext>
            </a:extLst>
          </p:cNvPr>
          <p:cNvCxnSpPr>
            <a:cxnSpLocks/>
          </p:cNvCxnSpPr>
          <p:nvPr/>
        </p:nvCxnSpPr>
        <p:spPr>
          <a:xfrm rot="19991228" flipH="1" flipV="1">
            <a:off x="8537126" y="4255544"/>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2D65D42-17B6-8148-FCFF-0E8013C281DC}"/>
              </a:ext>
            </a:extLst>
          </p:cNvPr>
          <p:cNvSpPr/>
          <p:nvPr/>
        </p:nvSpPr>
        <p:spPr>
          <a:xfrm rot="19991228">
            <a:off x="9661428" y="3870538"/>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Straight Arrow Connector 18">
            <a:extLst>
              <a:ext uri="{FF2B5EF4-FFF2-40B4-BE49-F238E27FC236}">
                <a16:creationId xmlns:a16="http://schemas.microsoft.com/office/drawing/2014/main" id="{87A635A4-B420-46AF-84C9-128E3DE26C78}"/>
              </a:ext>
            </a:extLst>
          </p:cNvPr>
          <p:cNvCxnSpPr>
            <a:cxnSpLocks/>
          </p:cNvCxnSpPr>
          <p:nvPr/>
        </p:nvCxnSpPr>
        <p:spPr>
          <a:xfrm flipH="1">
            <a:off x="2648379" y="2598064"/>
            <a:ext cx="2378279" cy="1332748"/>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AFE748D-0A32-A021-69B3-548E12161379}"/>
              </a:ext>
            </a:extLst>
          </p:cNvPr>
          <p:cNvCxnSpPr>
            <a:cxnSpLocks/>
          </p:cNvCxnSpPr>
          <p:nvPr/>
        </p:nvCxnSpPr>
        <p:spPr>
          <a:xfrm>
            <a:off x="7481322" y="2598064"/>
            <a:ext cx="2257737" cy="1039172"/>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 name="Rounded Rectangular Callout 2">
            <a:extLst>
              <a:ext uri="{FF2B5EF4-FFF2-40B4-BE49-F238E27FC236}">
                <a16:creationId xmlns:a16="http://schemas.microsoft.com/office/drawing/2014/main" id="{305329EC-B717-3E53-BB90-56B187C6E977}"/>
              </a:ext>
            </a:extLst>
          </p:cNvPr>
          <p:cNvSpPr/>
          <p:nvPr/>
        </p:nvSpPr>
        <p:spPr>
          <a:xfrm>
            <a:off x="2882429" y="5242186"/>
            <a:ext cx="3296184" cy="1332748"/>
          </a:xfrm>
          <a:prstGeom prst="wedgeRoundRectCallout">
            <a:avLst>
              <a:gd name="adj1" fmla="val 36462"/>
              <a:gd name="adj2" fmla="val -82550"/>
              <a:gd name="adj3" fmla="val 16667"/>
            </a:avLst>
          </a:prstGeom>
          <a:solidFill>
            <a:schemeClr val="accent2">
              <a:lumMod val="20000"/>
              <a:lumOff val="80000"/>
            </a:schemeClr>
          </a:solidFill>
          <a:ln w="57150">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This node has 2 “parents”</a:t>
            </a:r>
          </a:p>
        </p:txBody>
      </p:sp>
    </p:spTree>
    <p:extLst>
      <p:ext uri="{BB962C8B-B14F-4D97-AF65-F5344CB8AC3E}">
        <p14:creationId xmlns:p14="http://schemas.microsoft.com/office/powerpoint/2010/main" val="42744318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50</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6945745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51</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827571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52</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a:effectLst>
            <a:glow rad="637497">
              <a:schemeClr val="accent6">
                <a:satMod val="175000"/>
                <a:alpha val="40000"/>
              </a:schemeClr>
            </a:glow>
          </a:effectLst>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6" name="Rounded Rectangular Callout 25">
            <a:extLst>
              <a:ext uri="{FF2B5EF4-FFF2-40B4-BE49-F238E27FC236}">
                <a16:creationId xmlns:a16="http://schemas.microsoft.com/office/drawing/2014/main" id="{C12F2517-F60F-174B-63C5-B1E760BD6DDB}"/>
              </a:ext>
            </a:extLst>
          </p:cNvPr>
          <p:cNvSpPr/>
          <p:nvPr/>
        </p:nvSpPr>
        <p:spPr>
          <a:xfrm>
            <a:off x="8611751" y="3982581"/>
            <a:ext cx="3252853" cy="1333481"/>
          </a:xfrm>
          <a:prstGeom prst="wedgeRoundRectCallout">
            <a:avLst>
              <a:gd name="adj1" fmla="val -73654"/>
              <a:gd name="adj2" fmla="val 37028"/>
              <a:gd name="adj3" fmla="val 16667"/>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On one hand, we can talk about the invariant on a single lock …</a:t>
            </a:r>
          </a:p>
        </p:txBody>
      </p:sp>
    </p:spTree>
    <p:extLst>
      <p:ext uri="{BB962C8B-B14F-4D97-AF65-F5344CB8AC3E}">
        <p14:creationId xmlns:p14="http://schemas.microsoft.com/office/powerpoint/2010/main" val="5406678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53</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a:effectLst>
            <a:glow rad="635000">
              <a:schemeClr val="accent6">
                <a:satMod val="175000"/>
                <a:alpha val="40000"/>
              </a:schemeClr>
            </a:glow>
          </a:effectLst>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a:effectLst>
            <a:glow rad="635000">
              <a:schemeClr val="accent6">
                <a:satMod val="175000"/>
                <a:alpha val="40000"/>
              </a:schemeClr>
            </a:glow>
          </a:effectLst>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a:effectLst>
            <a:glow rad="635000">
              <a:schemeClr val="accent6">
                <a:satMod val="175000"/>
                <a:alpha val="40000"/>
              </a:schemeClr>
            </a:glow>
          </a:effectLst>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a:effectLst>
            <a:glow rad="635000">
              <a:schemeClr val="accent6">
                <a:satMod val="175000"/>
                <a:alpha val="40000"/>
              </a:schemeClr>
            </a:glow>
          </a:effectLst>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a:effectLst>
            <a:glow rad="637497">
              <a:schemeClr val="accent6">
                <a:satMod val="175000"/>
                <a:alpha val="40000"/>
              </a:schemeClr>
            </a:glow>
          </a:effectLst>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a:effectLst>
            <a:glow rad="635000">
              <a:schemeClr val="accent6">
                <a:satMod val="175000"/>
                <a:alpha val="40000"/>
              </a:schemeClr>
            </a:glow>
          </a:effectLst>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a:effectLst>
            <a:glow rad="635000">
              <a:schemeClr val="accent6">
                <a:satMod val="175000"/>
                <a:alpha val="40000"/>
              </a:schemeClr>
            </a:glow>
          </a:effectLst>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7" name="Rounded Rectangle 26">
            <a:extLst>
              <a:ext uri="{FF2B5EF4-FFF2-40B4-BE49-F238E27FC236}">
                <a16:creationId xmlns:a16="http://schemas.microsoft.com/office/drawing/2014/main" id="{8F12A6D6-03B2-A54C-5414-84A56D4D1231}"/>
              </a:ext>
            </a:extLst>
          </p:cNvPr>
          <p:cNvSpPr/>
          <p:nvPr/>
        </p:nvSpPr>
        <p:spPr>
          <a:xfrm>
            <a:off x="8610600" y="3994540"/>
            <a:ext cx="3252853" cy="1333481"/>
          </a:xfrm>
          <a:prstGeom prst="roundRect">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On one hand, we can talk about the invariant on a single lock …</a:t>
            </a:r>
          </a:p>
        </p:txBody>
      </p:sp>
      <p:sp>
        <p:nvSpPr>
          <p:cNvPr id="28" name="Rounded Rectangle 27">
            <a:extLst>
              <a:ext uri="{FF2B5EF4-FFF2-40B4-BE49-F238E27FC236}">
                <a16:creationId xmlns:a16="http://schemas.microsoft.com/office/drawing/2014/main" id="{1B658453-F4E1-DDA9-F35C-5494D3BB806A}"/>
              </a:ext>
            </a:extLst>
          </p:cNvPr>
          <p:cNvSpPr/>
          <p:nvPr/>
        </p:nvSpPr>
        <p:spPr>
          <a:xfrm>
            <a:off x="8361390" y="5417096"/>
            <a:ext cx="3252853" cy="1333481"/>
          </a:xfrm>
          <a:prstGeom prst="roundRect">
            <a:avLst/>
          </a:prstGeom>
          <a:solidFill>
            <a:schemeClr val="accent2">
              <a:lumMod val="20000"/>
              <a:lumOff val="80000"/>
            </a:schemeClr>
          </a:solidFill>
          <a:ln w="57150">
            <a:solidFill>
              <a:schemeClr val="accent2">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But how do we relate them all </a:t>
            </a:r>
            <a:r>
              <a:rPr lang="en-US" sz="2000" b="1" dirty="0"/>
              <a:t>together</a:t>
            </a:r>
            <a:r>
              <a:rPr lang="en-US" sz="2000" dirty="0"/>
              <a:t>?</a:t>
            </a:r>
          </a:p>
        </p:txBody>
      </p:sp>
    </p:spTree>
    <p:extLst>
      <p:ext uri="{BB962C8B-B14F-4D97-AF65-F5344CB8AC3E}">
        <p14:creationId xmlns:p14="http://schemas.microsoft.com/office/powerpoint/2010/main" val="31098010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54</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a:effectLst/>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a:effectLst/>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a:effectLst/>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a:effectLst/>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a:effectLst/>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a:effectLst/>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a:effectLst/>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26" name="Picture 2" descr="Spider Web File Transparent HQ PNG Download | FreePNGImg">
            <a:extLst>
              <a:ext uri="{FF2B5EF4-FFF2-40B4-BE49-F238E27FC236}">
                <a16:creationId xmlns:a16="http://schemas.microsoft.com/office/drawing/2014/main" id="{E2BC8130-A651-43E7-4EC2-5A7DEC0FA4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316" y="4227152"/>
            <a:ext cx="6671347" cy="2251650"/>
          </a:xfrm>
          <a:prstGeom prst="rect">
            <a:avLst/>
          </a:prstGeom>
          <a:noFill/>
          <a:extLst>
            <a:ext uri="{909E8E84-426E-40DD-AFC4-6F175D3DCCD1}">
              <a14:hiddenFill xmlns:a14="http://schemas.microsoft.com/office/drawing/2010/main">
                <a:solidFill>
                  <a:srgbClr val="FFFFFF"/>
                </a:solidFill>
              </a14:hiddenFill>
            </a:ext>
          </a:extLst>
        </p:spPr>
      </p:pic>
      <p:sp>
        <p:nvSpPr>
          <p:cNvPr id="29" name="Rounded Rectangle 28">
            <a:extLst>
              <a:ext uri="{FF2B5EF4-FFF2-40B4-BE49-F238E27FC236}">
                <a16:creationId xmlns:a16="http://schemas.microsoft.com/office/drawing/2014/main" id="{09C2BA9D-5CF4-333E-0A7F-C444DBF62ECC}"/>
              </a:ext>
            </a:extLst>
          </p:cNvPr>
          <p:cNvSpPr/>
          <p:nvPr/>
        </p:nvSpPr>
        <p:spPr>
          <a:xfrm>
            <a:off x="8424036" y="4170206"/>
            <a:ext cx="2983962" cy="1977732"/>
          </a:xfrm>
          <a:prstGeom prst="roundRect">
            <a:avLst/>
          </a:prstGeom>
          <a:solidFill>
            <a:schemeClr val="accent4">
              <a:lumMod val="20000"/>
              <a:lumOff val="80000"/>
            </a:schemeClr>
          </a:solidFill>
          <a:ln w="57150">
            <a:solidFill>
              <a:schemeClr val="accent4">
                <a:lumMod val="50000"/>
              </a:schemeClr>
            </a:solidFill>
          </a:ln>
          <a:effectLst>
            <a:glow rad="139700">
              <a:schemeClr val="accent4">
                <a:satMod val="175000"/>
                <a:alpha val="40000"/>
              </a:schemeClr>
            </a:glow>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need an invariant that “reaches across space”</a:t>
            </a:r>
          </a:p>
        </p:txBody>
      </p:sp>
    </p:spTree>
    <p:extLst>
      <p:ext uri="{BB962C8B-B14F-4D97-AF65-F5344CB8AC3E}">
        <p14:creationId xmlns:p14="http://schemas.microsoft.com/office/powerpoint/2010/main" val="12024317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55</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2"/>
            <a:ext cx="1734765" cy="692973"/>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2157543"/>
            <a:ext cx="1436878" cy="434299"/>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2157543"/>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2157543"/>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2157543"/>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5051027"/>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BEF458D3-71D0-B9A8-1E37-3B8DD2F5802E}"/>
              </a:ext>
            </a:extLst>
          </p:cNvPr>
          <p:cNvGrpSpPr/>
          <p:nvPr/>
        </p:nvGrpSpPr>
        <p:grpSpPr>
          <a:xfrm>
            <a:off x="402479" y="2378984"/>
            <a:ext cx="7961042" cy="2636135"/>
            <a:chOff x="402479" y="2378984"/>
            <a:chExt cx="7961042" cy="2636135"/>
          </a:xfrm>
        </p:grpSpPr>
        <p:sp>
          <p:nvSpPr>
            <p:cNvPr id="58" name="Rectangle 57">
              <a:extLst>
                <a:ext uri="{FF2B5EF4-FFF2-40B4-BE49-F238E27FC236}">
                  <a16:creationId xmlns:a16="http://schemas.microsoft.com/office/drawing/2014/main" id="{A8D09E7D-B8C7-93EC-5099-A9F3E41CFF71}"/>
                </a:ext>
              </a:extLst>
            </p:cNvPr>
            <p:cNvSpPr/>
            <p:nvPr/>
          </p:nvSpPr>
          <p:spPr>
            <a:xfrm>
              <a:off x="402479" y="3109243"/>
              <a:ext cx="6435587" cy="1905876"/>
            </a:xfrm>
            <a:prstGeom prst="rect">
              <a:avLst/>
            </a:prstGeom>
            <a:solidFill>
              <a:schemeClr val="bg2">
                <a:alpha val="38692"/>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TextBox 54">
              <a:extLst>
                <a:ext uri="{FF2B5EF4-FFF2-40B4-BE49-F238E27FC236}">
                  <a16:creationId xmlns:a16="http://schemas.microsoft.com/office/drawing/2014/main" id="{CC678140-C80B-003E-D4D9-BE25DBB24B36}"/>
                </a:ext>
              </a:extLst>
            </p:cNvPr>
            <p:cNvSpPr txBox="1"/>
            <p:nvPr/>
          </p:nvSpPr>
          <p:spPr>
            <a:xfrm>
              <a:off x="765560" y="3569595"/>
              <a:ext cx="2297672" cy="923330"/>
            </a:xfrm>
            <a:prstGeom prst="rect">
              <a:avLst/>
            </a:prstGeom>
            <a:noFill/>
          </p:spPr>
          <p:txBody>
            <a:bodyPr wrap="square" rtlCol="0">
              <a:spAutoFit/>
            </a:bodyPr>
            <a:lstStyle/>
            <a:p>
              <a:r>
                <a:rPr lang="en-US" sz="5400" dirty="0">
                  <a:solidFill>
                    <a:schemeClr val="bg1">
                      <a:lumMod val="50000"/>
                    </a:schemeClr>
                  </a:solidFill>
                  <a:latin typeface="Consolas" panose="020B0609020204030204" pitchFamily="49" charset="0"/>
                  <a:cs typeface="Consolas" panose="020B0609020204030204" pitchFamily="49" charset="0"/>
                </a:rPr>
                <a:t>Arc&lt;</a:t>
              </a:r>
            </a:p>
          </p:txBody>
        </p:sp>
        <p:sp>
          <p:nvSpPr>
            <p:cNvPr id="56" name="TextBox 55">
              <a:extLst>
                <a:ext uri="{FF2B5EF4-FFF2-40B4-BE49-F238E27FC236}">
                  <a16:creationId xmlns:a16="http://schemas.microsoft.com/office/drawing/2014/main" id="{3027EAF4-901F-7536-F50A-183C26A713EC}"/>
                </a:ext>
              </a:extLst>
            </p:cNvPr>
            <p:cNvSpPr txBox="1"/>
            <p:nvPr/>
          </p:nvSpPr>
          <p:spPr>
            <a:xfrm>
              <a:off x="6065849" y="3541043"/>
              <a:ext cx="2297672" cy="923330"/>
            </a:xfrm>
            <a:prstGeom prst="rect">
              <a:avLst/>
            </a:prstGeom>
            <a:noFill/>
          </p:spPr>
          <p:txBody>
            <a:bodyPr wrap="square" rtlCol="0">
              <a:spAutoFit/>
            </a:bodyPr>
            <a:lstStyle/>
            <a:p>
              <a:r>
                <a:rPr lang="en-US" sz="5400" dirty="0">
                  <a:solidFill>
                    <a:schemeClr val="bg1">
                      <a:lumMod val="50000"/>
                    </a:schemeClr>
                  </a:solidFill>
                  <a:latin typeface="Consolas" panose="020B0609020204030204" pitchFamily="49" charset="0"/>
                  <a:cs typeface="Consolas" panose="020B0609020204030204" pitchFamily="49" charset="0"/>
                </a:rPr>
                <a:t>&gt;</a:t>
              </a:r>
            </a:p>
          </p:txBody>
        </p:sp>
        <p:sp>
          <p:nvSpPr>
            <p:cNvPr id="59" name="TextBox 58">
              <a:extLst>
                <a:ext uri="{FF2B5EF4-FFF2-40B4-BE49-F238E27FC236}">
                  <a16:creationId xmlns:a16="http://schemas.microsoft.com/office/drawing/2014/main" id="{758DB612-C9DF-BF87-FAD2-CDD60F70B8DC}"/>
                </a:ext>
              </a:extLst>
            </p:cNvPr>
            <p:cNvSpPr txBox="1"/>
            <p:nvPr/>
          </p:nvSpPr>
          <p:spPr>
            <a:xfrm>
              <a:off x="402479" y="2378984"/>
              <a:ext cx="5474293" cy="646331"/>
            </a:xfrm>
            <a:prstGeom prst="rect">
              <a:avLst/>
            </a:prstGeom>
            <a:noFill/>
          </p:spPr>
          <p:txBody>
            <a:bodyPr wrap="square" rtlCol="0">
              <a:spAutoFit/>
            </a:bodyPr>
            <a:lstStyle/>
            <a:p>
              <a:r>
                <a:rPr lang="en-US" sz="3600" dirty="0"/>
                <a:t>Shared across threads:</a:t>
              </a:r>
            </a:p>
          </p:txBody>
        </p:sp>
      </p:grpSp>
      <p:sp>
        <p:nvSpPr>
          <p:cNvPr id="2" name="Title 1">
            <a:extLst>
              <a:ext uri="{FF2B5EF4-FFF2-40B4-BE49-F238E27FC236}">
                <a16:creationId xmlns:a16="http://schemas.microsoft.com/office/drawing/2014/main" id="{A7183194-2AD8-692F-1DA6-A95EC5602DA3}"/>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58CCFD2A-FB88-D5F4-77F8-86CDED94D299}"/>
              </a:ext>
            </a:extLst>
          </p:cNvPr>
          <p:cNvSpPr>
            <a:spLocks noGrp="1"/>
          </p:cNvSpPr>
          <p:nvPr>
            <p:ph type="sldNum" sz="quarter" idx="10"/>
          </p:nvPr>
        </p:nvSpPr>
        <p:spPr/>
        <p:txBody>
          <a:bodyPr/>
          <a:lstStyle/>
          <a:p>
            <a:fld id="{6244B543-AA52-EB47-B3A9-0A2A6FE25F7B}" type="slidenum">
              <a:rPr lang="en-US" smtClean="0"/>
              <a:t>56</a:t>
            </a:fld>
            <a:endParaRPr lang="en-US" dirty="0"/>
          </a:p>
        </p:txBody>
      </p:sp>
      <p:sp>
        <p:nvSpPr>
          <p:cNvPr id="38" name="Rounded Rectangle 37">
            <a:extLst>
              <a:ext uri="{FF2B5EF4-FFF2-40B4-BE49-F238E27FC236}">
                <a16:creationId xmlns:a16="http://schemas.microsoft.com/office/drawing/2014/main" id="{AB0F610E-A87A-2BD5-6A99-73CE1339C564}"/>
              </a:ext>
            </a:extLst>
          </p:cNvPr>
          <p:cNvSpPr/>
          <p:nvPr/>
        </p:nvSpPr>
        <p:spPr>
          <a:xfrm>
            <a:off x="2541972" y="3742302"/>
            <a:ext cx="350554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accent2">
                    <a:lumMod val="75000"/>
                  </a:schemeClr>
                </a:solidFill>
              </a:rPr>
              <a:t>Queue Buffer</a:t>
            </a:r>
          </a:p>
        </p:txBody>
      </p:sp>
      <p:sp>
        <p:nvSpPr>
          <p:cNvPr id="10" name="Rectangle 9">
            <a:extLst>
              <a:ext uri="{FF2B5EF4-FFF2-40B4-BE49-F238E27FC236}">
                <a16:creationId xmlns:a16="http://schemas.microsoft.com/office/drawing/2014/main" id="{FE829387-27E0-A9D8-D447-B9308DD0CAB0}"/>
              </a:ext>
            </a:extLst>
          </p:cNvPr>
          <p:cNvSpPr/>
          <p:nvPr/>
        </p:nvSpPr>
        <p:spPr>
          <a:xfrm>
            <a:off x="9098093" y="1447167"/>
            <a:ext cx="2731478" cy="617191"/>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7245BF9-D469-D29F-7176-71BD89710577}"/>
              </a:ext>
            </a:extLst>
          </p:cNvPr>
          <p:cNvSpPr/>
          <p:nvPr/>
        </p:nvSpPr>
        <p:spPr>
          <a:xfrm>
            <a:off x="9098093" y="2073739"/>
            <a:ext cx="2731478" cy="715665"/>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0EA0D8A7-0078-2FF9-A5FF-49D7AD16AF6B}"/>
              </a:ext>
            </a:extLst>
          </p:cNvPr>
          <p:cNvSpPr/>
          <p:nvPr/>
        </p:nvSpPr>
        <p:spPr>
          <a:xfrm>
            <a:off x="9098093" y="2760333"/>
            <a:ext cx="2731478" cy="617190"/>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378A5E10-525F-FA2A-6728-7B5F5EA38B21}"/>
              </a:ext>
            </a:extLst>
          </p:cNvPr>
          <p:cNvSpPr/>
          <p:nvPr/>
        </p:nvSpPr>
        <p:spPr>
          <a:xfrm>
            <a:off x="9098093" y="3386905"/>
            <a:ext cx="2731478" cy="583428"/>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4149D634-6C56-8FA4-9C6A-C8E3B1F54088}"/>
              </a:ext>
            </a:extLst>
          </p:cNvPr>
          <p:cNvSpPr/>
          <p:nvPr/>
        </p:nvSpPr>
        <p:spPr>
          <a:xfrm>
            <a:off x="9098093" y="3961893"/>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1BFB270-4A6B-B472-DFBF-50E0569F6649}"/>
              </a:ext>
            </a:extLst>
          </p:cNvPr>
          <p:cNvSpPr/>
          <p:nvPr/>
        </p:nvSpPr>
        <p:spPr>
          <a:xfrm>
            <a:off x="9098093" y="4541573"/>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28F72D20-401D-FD95-EA4B-1995676052C7}"/>
              </a:ext>
            </a:extLst>
          </p:cNvPr>
          <p:cNvSpPr/>
          <p:nvPr/>
        </p:nvSpPr>
        <p:spPr>
          <a:xfrm>
            <a:off x="9098093" y="5110936"/>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09E62D29-791A-9C9D-C91F-D074382A7FEE}"/>
              </a:ext>
            </a:extLst>
          </p:cNvPr>
          <p:cNvSpPr/>
          <p:nvPr/>
        </p:nvSpPr>
        <p:spPr>
          <a:xfrm>
            <a:off x="9098093" y="5690616"/>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ounded Rectangle 46">
            <a:extLst>
              <a:ext uri="{FF2B5EF4-FFF2-40B4-BE49-F238E27FC236}">
                <a16:creationId xmlns:a16="http://schemas.microsoft.com/office/drawing/2014/main" id="{ADC412B4-DA16-5392-456C-F79F14BC6A34}"/>
              </a:ext>
            </a:extLst>
          </p:cNvPr>
          <p:cNvSpPr/>
          <p:nvPr/>
        </p:nvSpPr>
        <p:spPr>
          <a:xfrm>
            <a:off x="9376367" y="1550676"/>
            <a:ext cx="1436878" cy="434299"/>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48" name="Rounded Rectangle 47">
            <a:extLst>
              <a:ext uri="{FF2B5EF4-FFF2-40B4-BE49-F238E27FC236}">
                <a16:creationId xmlns:a16="http://schemas.microsoft.com/office/drawing/2014/main" id="{1CC6616B-D115-CEE1-2449-695F6496DEE9}"/>
              </a:ext>
            </a:extLst>
          </p:cNvPr>
          <p:cNvSpPr/>
          <p:nvPr/>
        </p:nvSpPr>
        <p:spPr>
          <a:xfrm>
            <a:off x="9376367" y="2839701"/>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49" name="Rounded Rectangle 48">
            <a:extLst>
              <a:ext uri="{FF2B5EF4-FFF2-40B4-BE49-F238E27FC236}">
                <a16:creationId xmlns:a16="http://schemas.microsoft.com/office/drawing/2014/main" id="{3D69AD1A-7AFD-C3C0-6AFA-99060F7D5201}"/>
              </a:ext>
            </a:extLst>
          </p:cNvPr>
          <p:cNvSpPr/>
          <p:nvPr/>
        </p:nvSpPr>
        <p:spPr>
          <a:xfrm>
            <a:off x="10094806" y="3448742"/>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50" name="Rounded Rectangle 49">
            <a:extLst>
              <a:ext uri="{FF2B5EF4-FFF2-40B4-BE49-F238E27FC236}">
                <a16:creationId xmlns:a16="http://schemas.microsoft.com/office/drawing/2014/main" id="{8F368C94-5368-1D90-06A5-F61754D8ABF2}"/>
              </a:ext>
            </a:extLst>
          </p:cNvPr>
          <p:cNvSpPr/>
          <p:nvPr/>
        </p:nvSpPr>
        <p:spPr>
          <a:xfrm>
            <a:off x="10001020" y="4038256"/>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51" name="Rounded Rectangle 50">
            <a:extLst>
              <a:ext uri="{FF2B5EF4-FFF2-40B4-BE49-F238E27FC236}">
                <a16:creationId xmlns:a16="http://schemas.microsoft.com/office/drawing/2014/main" id="{E0D938FE-AE4C-8B95-5E35-65876E17B04C}"/>
              </a:ext>
            </a:extLst>
          </p:cNvPr>
          <p:cNvSpPr/>
          <p:nvPr/>
        </p:nvSpPr>
        <p:spPr>
          <a:xfrm>
            <a:off x="9546498" y="2222512"/>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52" name="Rounded Rectangle 51">
            <a:extLst>
              <a:ext uri="{FF2B5EF4-FFF2-40B4-BE49-F238E27FC236}">
                <a16:creationId xmlns:a16="http://schemas.microsoft.com/office/drawing/2014/main" id="{EEB82A11-335D-566F-9699-8E0DBC3B143B}"/>
              </a:ext>
            </a:extLst>
          </p:cNvPr>
          <p:cNvSpPr/>
          <p:nvPr/>
        </p:nvSpPr>
        <p:spPr>
          <a:xfrm>
            <a:off x="9833109" y="4592865"/>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53" name="Rounded Rectangle 52">
            <a:extLst>
              <a:ext uri="{FF2B5EF4-FFF2-40B4-BE49-F238E27FC236}">
                <a16:creationId xmlns:a16="http://schemas.microsoft.com/office/drawing/2014/main" id="{3A90EAE6-8244-01E2-3B8F-57C8EE95A1E4}"/>
              </a:ext>
            </a:extLst>
          </p:cNvPr>
          <p:cNvSpPr/>
          <p:nvPr/>
        </p:nvSpPr>
        <p:spPr>
          <a:xfrm>
            <a:off x="9264414" y="5160614"/>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54" name="Rounded Rectangle 53">
            <a:extLst>
              <a:ext uri="{FF2B5EF4-FFF2-40B4-BE49-F238E27FC236}">
                <a16:creationId xmlns:a16="http://schemas.microsoft.com/office/drawing/2014/main" id="{084C55CD-A3B4-2DE2-C16F-B6FC2585809F}"/>
              </a:ext>
            </a:extLst>
          </p:cNvPr>
          <p:cNvSpPr/>
          <p:nvPr/>
        </p:nvSpPr>
        <p:spPr>
          <a:xfrm>
            <a:off x="9734880" y="5764704"/>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grpSp>
        <p:nvGrpSpPr>
          <p:cNvPr id="19" name="Group 18">
            <a:extLst>
              <a:ext uri="{FF2B5EF4-FFF2-40B4-BE49-F238E27FC236}">
                <a16:creationId xmlns:a16="http://schemas.microsoft.com/office/drawing/2014/main" id="{81D42C9C-C65D-1AE6-5462-C44E5769A0DB}"/>
              </a:ext>
            </a:extLst>
          </p:cNvPr>
          <p:cNvGrpSpPr/>
          <p:nvPr/>
        </p:nvGrpSpPr>
        <p:grpSpPr>
          <a:xfrm>
            <a:off x="7426888" y="1447167"/>
            <a:ext cx="1530576" cy="4784531"/>
            <a:chOff x="7426888" y="1447167"/>
            <a:chExt cx="1530576" cy="4784531"/>
          </a:xfrm>
        </p:grpSpPr>
        <p:sp>
          <p:nvSpPr>
            <p:cNvPr id="3" name="TextBox 2">
              <a:extLst>
                <a:ext uri="{FF2B5EF4-FFF2-40B4-BE49-F238E27FC236}">
                  <a16:creationId xmlns:a16="http://schemas.microsoft.com/office/drawing/2014/main" id="{1D3078A6-BE38-F827-1E7B-4661CD373361}"/>
                </a:ext>
              </a:extLst>
            </p:cNvPr>
            <p:cNvSpPr txBox="1"/>
            <p:nvPr/>
          </p:nvSpPr>
          <p:spPr>
            <a:xfrm>
              <a:off x="7426888" y="1447167"/>
              <a:ext cx="1481560" cy="461665"/>
            </a:xfrm>
            <a:prstGeom prst="rect">
              <a:avLst/>
            </a:prstGeom>
            <a:noFill/>
          </p:spPr>
          <p:txBody>
            <a:bodyPr wrap="square" rtlCol="0">
              <a:spAutoFit/>
            </a:bodyPr>
            <a:lstStyle/>
            <a:p>
              <a:r>
                <a:rPr lang="en-US" sz="2400" dirty="0"/>
                <a:t>Thread 1</a:t>
              </a:r>
            </a:p>
          </p:txBody>
        </p:sp>
        <p:sp>
          <p:nvSpPr>
            <p:cNvPr id="5" name="TextBox 4">
              <a:extLst>
                <a:ext uri="{FF2B5EF4-FFF2-40B4-BE49-F238E27FC236}">
                  <a16:creationId xmlns:a16="http://schemas.microsoft.com/office/drawing/2014/main" id="{5ED83BF4-7BA9-9DDA-9810-BAFA90A496DC}"/>
                </a:ext>
              </a:extLst>
            </p:cNvPr>
            <p:cNvSpPr txBox="1"/>
            <p:nvPr/>
          </p:nvSpPr>
          <p:spPr>
            <a:xfrm>
              <a:off x="7426888" y="2117876"/>
              <a:ext cx="1481560" cy="461665"/>
            </a:xfrm>
            <a:prstGeom prst="rect">
              <a:avLst/>
            </a:prstGeom>
            <a:noFill/>
          </p:spPr>
          <p:txBody>
            <a:bodyPr wrap="square" rtlCol="0">
              <a:spAutoFit/>
            </a:bodyPr>
            <a:lstStyle/>
            <a:p>
              <a:r>
                <a:rPr lang="en-US" sz="2400" dirty="0"/>
                <a:t>Thread 2</a:t>
              </a:r>
            </a:p>
          </p:txBody>
        </p:sp>
        <p:sp>
          <p:nvSpPr>
            <p:cNvPr id="6" name="TextBox 5">
              <a:extLst>
                <a:ext uri="{FF2B5EF4-FFF2-40B4-BE49-F238E27FC236}">
                  <a16:creationId xmlns:a16="http://schemas.microsoft.com/office/drawing/2014/main" id="{E5FA3C75-A966-63B5-4641-766E30620E28}"/>
                </a:ext>
              </a:extLst>
            </p:cNvPr>
            <p:cNvSpPr txBox="1"/>
            <p:nvPr/>
          </p:nvSpPr>
          <p:spPr>
            <a:xfrm>
              <a:off x="7426888" y="2749580"/>
              <a:ext cx="1481560" cy="461665"/>
            </a:xfrm>
            <a:prstGeom prst="rect">
              <a:avLst/>
            </a:prstGeom>
            <a:noFill/>
          </p:spPr>
          <p:txBody>
            <a:bodyPr wrap="square" rtlCol="0">
              <a:spAutoFit/>
            </a:bodyPr>
            <a:lstStyle/>
            <a:p>
              <a:r>
                <a:rPr lang="en-US" sz="2400" dirty="0"/>
                <a:t>Thread 3</a:t>
              </a:r>
            </a:p>
          </p:txBody>
        </p:sp>
        <p:sp>
          <p:nvSpPr>
            <p:cNvPr id="7" name="TextBox 6">
              <a:extLst>
                <a:ext uri="{FF2B5EF4-FFF2-40B4-BE49-F238E27FC236}">
                  <a16:creationId xmlns:a16="http://schemas.microsoft.com/office/drawing/2014/main" id="{0759AF9F-DA51-F3CB-AD6C-913138A1195A}"/>
                </a:ext>
              </a:extLst>
            </p:cNvPr>
            <p:cNvSpPr txBox="1"/>
            <p:nvPr/>
          </p:nvSpPr>
          <p:spPr>
            <a:xfrm>
              <a:off x="7426888" y="3363755"/>
              <a:ext cx="1481560" cy="461665"/>
            </a:xfrm>
            <a:prstGeom prst="rect">
              <a:avLst/>
            </a:prstGeom>
            <a:noFill/>
          </p:spPr>
          <p:txBody>
            <a:bodyPr wrap="square" rtlCol="0">
              <a:spAutoFit/>
            </a:bodyPr>
            <a:lstStyle/>
            <a:p>
              <a:r>
                <a:rPr lang="en-US" sz="2400" dirty="0"/>
                <a:t>Thread 4</a:t>
              </a:r>
            </a:p>
          </p:txBody>
        </p:sp>
        <p:sp>
          <p:nvSpPr>
            <p:cNvPr id="9" name="TextBox 8">
              <a:extLst>
                <a:ext uri="{FF2B5EF4-FFF2-40B4-BE49-F238E27FC236}">
                  <a16:creationId xmlns:a16="http://schemas.microsoft.com/office/drawing/2014/main" id="{63AEBF84-6918-DDBB-E89A-12A23626965C}"/>
                </a:ext>
              </a:extLst>
            </p:cNvPr>
            <p:cNvSpPr txBox="1"/>
            <p:nvPr/>
          </p:nvSpPr>
          <p:spPr>
            <a:xfrm>
              <a:off x="7475904" y="3957616"/>
              <a:ext cx="1481560" cy="461665"/>
            </a:xfrm>
            <a:prstGeom prst="rect">
              <a:avLst/>
            </a:prstGeom>
            <a:noFill/>
          </p:spPr>
          <p:txBody>
            <a:bodyPr wrap="square" rtlCol="0">
              <a:spAutoFit/>
            </a:bodyPr>
            <a:lstStyle/>
            <a:p>
              <a:r>
                <a:rPr lang="en-US" sz="2400" dirty="0"/>
                <a:t>Thread 5</a:t>
              </a:r>
            </a:p>
          </p:txBody>
        </p:sp>
        <p:sp>
          <p:nvSpPr>
            <p:cNvPr id="11" name="TextBox 10">
              <a:extLst>
                <a:ext uri="{FF2B5EF4-FFF2-40B4-BE49-F238E27FC236}">
                  <a16:creationId xmlns:a16="http://schemas.microsoft.com/office/drawing/2014/main" id="{3EDD503C-10EB-5F44-B52E-EEBD87B07B68}"/>
                </a:ext>
              </a:extLst>
            </p:cNvPr>
            <p:cNvSpPr txBox="1"/>
            <p:nvPr/>
          </p:nvSpPr>
          <p:spPr>
            <a:xfrm>
              <a:off x="7475904" y="4570450"/>
              <a:ext cx="1481560" cy="461665"/>
            </a:xfrm>
            <a:prstGeom prst="rect">
              <a:avLst/>
            </a:prstGeom>
            <a:noFill/>
          </p:spPr>
          <p:txBody>
            <a:bodyPr wrap="square" rtlCol="0">
              <a:spAutoFit/>
            </a:bodyPr>
            <a:lstStyle/>
            <a:p>
              <a:r>
                <a:rPr lang="en-US" sz="2400" dirty="0"/>
                <a:t>Thread 6</a:t>
              </a:r>
            </a:p>
          </p:txBody>
        </p:sp>
        <p:sp>
          <p:nvSpPr>
            <p:cNvPr id="12" name="TextBox 11">
              <a:extLst>
                <a:ext uri="{FF2B5EF4-FFF2-40B4-BE49-F238E27FC236}">
                  <a16:creationId xmlns:a16="http://schemas.microsoft.com/office/drawing/2014/main" id="{7414E7FE-222C-ACAE-1B7D-188B54470BBA}"/>
                </a:ext>
              </a:extLst>
            </p:cNvPr>
            <p:cNvSpPr txBox="1"/>
            <p:nvPr/>
          </p:nvSpPr>
          <p:spPr>
            <a:xfrm>
              <a:off x="7475904" y="5190580"/>
              <a:ext cx="1481560" cy="461665"/>
            </a:xfrm>
            <a:prstGeom prst="rect">
              <a:avLst/>
            </a:prstGeom>
            <a:noFill/>
          </p:spPr>
          <p:txBody>
            <a:bodyPr wrap="square" rtlCol="0">
              <a:spAutoFit/>
            </a:bodyPr>
            <a:lstStyle/>
            <a:p>
              <a:r>
                <a:rPr lang="en-US" sz="2400" dirty="0"/>
                <a:t>Thread 7</a:t>
              </a:r>
            </a:p>
          </p:txBody>
        </p:sp>
        <p:sp>
          <p:nvSpPr>
            <p:cNvPr id="13" name="TextBox 12">
              <a:extLst>
                <a:ext uri="{FF2B5EF4-FFF2-40B4-BE49-F238E27FC236}">
                  <a16:creationId xmlns:a16="http://schemas.microsoft.com/office/drawing/2014/main" id="{AC264075-2D74-275D-4D9F-3036719ECD27}"/>
                </a:ext>
              </a:extLst>
            </p:cNvPr>
            <p:cNvSpPr txBox="1"/>
            <p:nvPr/>
          </p:nvSpPr>
          <p:spPr>
            <a:xfrm>
              <a:off x="7475904" y="5770033"/>
              <a:ext cx="1481560" cy="461665"/>
            </a:xfrm>
            <a:prstGeom prst="rect">
              <a:avLst/>
            </a:prstGeom>
            <a:noFill/>
          </p:spPr>
          <p:txBody>
            <a:bodyPr wrap="square" rtlCol="0">
              <a:spAutoFit/>
            </a:bodyPr>
            <a:lstStyle/>
            <a:p>
              <a:r>
                <a:rPr lang="en-US" sz="2400" dirty="0"/>
                <a:t>Thread 8</a:t>
              </a:r>
            </a:p>
          </p:txBody>
        </p:sp>
      </p:grpSp>
      <p:pic>
        <p:nvPicPr>
          <p:cNvPr id="16" name="Picture 15" descr="Spider Web File Transparent HQ PNG Download | FreePNGImg">
            <a:extLst>
              <a:ext uri="{FF2B5EF4-FFF2-40B4-BE49-F238E27FC236}">
                <a16:creationId xmlns:a16="http://schemas.microsoft.com/office/drawing/2014/main" id="{76A3D049-69C5-7C6F-1CAB-7925C68430F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 t="39175" r="-124"/>
          <a:stretch/>
        </p:blipFill>
        <p:spPr bwMode="auto">
          <a:xfrm rot="16200000">
            <a:off x="4603964" y="1574035"/>
            <a:ext cx="5884989" cy="4792734"/>
          </a:xfrm>
          <a:prstGeom prst="triangl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69306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19"/>
                                        </p:tgtEl>
                                        <p:attrNameLst>
                                          <p:attrName>style.opacity</p:attrName>
                                        </p:attrNameLst>
                                      </p:cBhvr>
                                      <p:to>
                                        <p:strVal val="0.25"/>
                                      </p:to>
                                    </p:set>
                                    <p:animEffect filter="image" prLst="opacity: 0.25">
                                      <p:cBhvr rctx="IE">
                                        <p:cTn id="7" dur="indefinite"/>
                                        <p:tgtEl>
                                          <p:spTgt spid="19"/>
                                        </p:tgtEl>
                                      </p:cBhvr>
                                    </p:animEffect>
                                  </p:childTnLst>
                                </p:cTn>
                              </p:par>
                              <p:par>
                                <p:cTn id="8" presetID="9" presetClass="emph" presetSubtype="0" nodeType="withEffect">
                                  <p:stCondLst>
                                    <p:cond delay="0"/>
                                  </p:stCondLst>
                                  <p:childTnLst>
                                    <p:set>
                                      <p:cBhvr>
                                        <p:cTn id="9" dur="indefinite"/>
                                        <p:tgtEl>
                                          <p:spTgt spid="17"/>
                                        </p:tgtEl>
                                        <p:attrNameLst>
                                          <p:attrName>style.opacity</p:attrName>
                                        </p:attrNameLst>
                                      </p:cBhvr>
                                      <p:to>
                                        <p:strVal val="0.25"/>
                                      </p:to>
                                    </p:set>
                                    <p:animEffect filter="image" prLst="opacity: 0.25">
                                      <p:cBhvr rctx="IE">
                                        <p:cTn id="10" dur="indefinite"/>
                                        <p:tgtEl>
                                          <p:spTgt spid="17"/>
                                        </p:tgtEl>
                                      </p:cBhvr>
                                    </p:animEffec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57</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177318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1536174"/>
            <a:ext cx="1909997" cy="10871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58</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57940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2936414"/>
            <a:ext cx="5727489" cy="2909750"/>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59</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332946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F34BF-020C-D18D-A2C6-4C098195B7C5}"/>
              </a:ext>
            </a:extLst>
          </p:cNvPr>
          <p:cNvSpPr>
            <a:spLocks noGrp="1"/>
          </p:cNvSpPr>
          <p:nvPr>
            <p:ph type="title"/>
          </p:nvPr>
        </p:nvSpPr>
        <p:spPr/>
        <p:txBody>
          <a:bodyPr/>
          <a:lstStyle/>
          <a:p>
            <a:r>
              <a:rPr lang="en-US" dirty="0"/>
              <a:t>Rules are bent, not broken</a:t>
            </a:r>
          </a:p>
        </p:txBody>
      </p:sp>
      <p:sp>
        <p:nvSpPr>
          <p:cNvPr id="4" name="Slide Number Placeholder 3">
            <a:extLst>
              <a:ext uri="{FF2B5EF4-FFF2-40B4-BE49-F238E27FC236}">
                <a16:creationId xmlns:a16="http://schemas.microsoft.com/office/drawing/2014/main" id="{64B2A9C5-2958-30A2-2C71-D575155B534D}"/>
              </a:ext>
            </a:extLst>
          </p:cNvPr>
          <p:cNvSpPr>
            <a:spLocks noGrp="1"/>
          </p:cNvSpPr>
          <p:nvPr>
            <p:ph type="sldNum" sz="quarter" idx="10"/>
          </p:nvPr>
        </p:nvSpPr>
        <p:spPr/>
        <p:txBody>
          <a:bodyPr/>
          <a:lstStyle/>
          <a:p>
            <a:fld id="{6244B543-AA52-EB47-B3A9-0A2A6FE25F7B}" type="slidenum">
              <a:rPr lang="en-US" smtClean="0"/>
              <a:t>6</a:t>
            </a:fld>
            <a:endParaRPr lang="en-US" dirty="0"/>
          </a:p>
        </p:txBody>
      </p:sp>
      <p:sp>
        <p:nvSpPr>
          <p:cNvPr id="6" name="Oval 5">
            <a:extLst>
              <a:ext uri="{FF2B5EF4-FFF2-40B4-BE49-F238E27FC236}">
                <a16:creationId xmlns:a16="http://schemas.microsoft.com/office/drawing/2014/main" id="{CEF902DD-11D9-2766-E42F-64BCC1ECC3B4}"/>
              </a:ext>
            </a:extLst>
          </p:cNvPr>
          <p:cNvSpPr/>
          <p:nvPr/>
        </p:nvSpPr>
        <p:spPr>
          <a:xfrm>
            <a:off x="-281354" y="2338753"/>
            <a:ext cx="12959862" cy="3341077"/>
          </a:xfrm>
          <a:prstGeom prst="ellipse">
            <a:avLst/>
          </a:prstGeom>
          <a:solidFill>
            <a:srgbClr val="DCDA1A"/>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A6E967E4-1140-C215-145A-50BB5C468428}"/>
              </a:ext>
            </a:extLst>
          </p:cNvPr>
          <p:cNvSpPr/>
          <p:nvPr/>
        </p:nvSpPr>
        <p:spPr>
          <a:xfrm>
            <a:off x="-383931" y="2308226"/>
            <a:ext cx="12959862" cy="3341077"/>
          </a:xfrm>
          <a:prstGeom prst="ellipse">
            <a:avLst/>
          </a:prstGeom>
          <a:solidFill>
            <a:srgbClr val="DCDA1A"/>
          </a:solidFill>
          <a:ln w="1524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5D1D3039-8F44-BAFC-E148-37B21D5BCB92}"/>
              </a:ext>
            </a:extLst>
          </p:cNvPr>
          <p:cNvSpPr/>
          <p:nvPr/>
        </p:nvSpPr>
        <p:spPr>
          <a:xfrm>
            <a:off x="-149469" y="3429000"/>
            <a:ext cx="12490938" cy="1107830"/>
          </a:xfrm>
          <a:prstGeom prst="rect">
            <a:avLst/>
          </a:prstGeom>
          <a:solidFill>
            <a:srgbClr val="00B050"/>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ounded Rectangular Callout 13">
            <a:extLst>
              <a:ext uri="{FF2B5EF4-FFF2-40B4-BE49-F238E27FC236}">
                <a16:creationId xmlns:a16="http://schemas.microsoft.com/office/drawing/2014/main" id="{D92C88BC-7295-89BE-729D-5CD865531999}"/>
              </a:ext>
            </a:extLst>
          </p:cNvPr>
          <p:cNvSpPr/>
          <p:nvPr/>
        </p:nvSpPr>
        <p:spPr>
          <a:xfrm>
            <a:off x="6096001" y="5884986"/>
            <a:ext cx="4578626" cy="973014"/>
          </a:xfrm>
          <a:prstGeom prst="wedgeRoundRectCallout">
            <a:avLst>
              <a:gd name="adj1" fmla="val -44654"/>
              <a:gd name="adj2" fmla="val -148946"/>
              <a:gd name="adj3" fmla="val 16667"/>
            </a:avLst>
          </a:prstGeom>
          <a:solidFill>
            <a:srgbClr val="FFFF00"/>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But you can do a lot in here.</a:t>
            </a:r>
          </a:p>
        </p:txBody>
      </p:sp>
      <p:sp>
        <p:nvSpPr>
          <p:cNvPr id="15" name="Rounded Rectangular Callout 14">
            <a:extLst>
              <a:ext uri="{FF2B5EF4-FFF2-40B4-BE49-F238E27FC236}">
                <a16:creationId xmlns:a16="http://schemas.microsoft.com/office/drawing/2014/main" id="{2CC77213-796A-58FD-3570-9892C9E0BCA3}"/>
              </a:ext>
            </a:extLst>
          </p:cNvPr>
          <p:cNvSpPr/>
          <p:nvPr/>
        </p:nvSpPr>
        <p:spPr>
          <a:xfrm>
            <a:off x="7315200" y="232383"/>
            <a:ext cx="4378570" cy="1742094"/>
          </a:xfrm>
          <a:prstGeom prst="wedgeRoundRectCallout">
            <a:avLst>
              <a:gd name="adj1" fmla="val -48941"/>
              <a:gd name="adj2" fmla="val 65707"/>
              <a:gd name="adj3" fmla="val 16667"/>
            </a:avLst>
          </a:prstGeom>
          <a:solidFill>
            <a:schemeClr val="accent2">
              <a:lumMod val="75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solidFill>
                  <a:schemeClr val="bg1"/>
                </a:solidFill>
              </a:rPr>
              <a:t>There </a:t>
            </a:r>
            <a:r>
              <a:rPr lang="en-US" sz="2800" i="1" dirty="0">
                <a:solidFill>
                  <a:schemeClr val="bg1"/>
                </a:solidFill>
              </a:rPr>
              <a:t>are</a:t>
            </a:r>
            <a:r>
              <a:rPr lang="en-US" sz="2800" dirty="0">
                <a:solidFill>
                  <a:schemeClr val="bg1"/>
                </a:solidFill>
              </a:rPr>
              <a:t> still lines you can’t cross …</a:t>
            </a:r>
          </a:p>
        </p:txBody>
      </p:sp>
    </p:spTree>
    <p:extLst>
      <p:ext uri="{BB962C8B-B14F-4D97-AF65-F5344CB8AC3E}">
        <p14:creationId xmlns:p14="http://schemas.microsoft.com/office/powerpoint/2010/main" val="3312896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4" grpId="0" animBg="1"/>
      <p:bldP spid="15"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3" name="Rectangle 2">
            <a:extLst>
              <a:ext uri="{FF2B5EF4-FFF2-40B4-BE49-F238E27FC236}">
                <a16:creationId xmlns:a16="http://schemas.microsoft.com/office/drawing/2014/main" id="{4106DB5A-A959-7F72-D4DB-3937DBD7F4B3}"/>
              </a:ext>
            </a:extLst>
          </p:cNvPr>
          <p:cNvSpPr/>
          <p:nvPr/>
        </p:nvSpPr>
        <p:spPr>
          <a:xfrm>
            <a:off x="6434532" y="1386209"/>
            <a:ext cx="3998622" cy="365048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60</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9374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435779" y="5193711"/>
            <a:ext cx="5496392" cy="1664289"/>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61</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77348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864248" y="5811391"/>
            <a:ext cx="4198494" cy="3652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62</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5" name="Rounded Rectangular Callout 4">
            <a:extLst>
              <a:ext uri="{FF2B5EF4-FFF2-40B4-BE49-F238E27FC236}">
                <a16:creationId xmlns:a16="http://schemas.microsoft.com/office/drawing/2014/main" id="{FC2643A9-1CFF-2ABD-56D8-98FEC84B1FA3}"/>
              </a:ext>
            </a:extLst>
          </p:cNvPr>
          <p:cNvSpPr/>
          <p:nvPr/>
        </p:nvSpPr>
        <p:spPr>
          <a:xfrm>
            <a:off x="1843790" y="5568047"/>
            <a:ext cx="2923082" cy="1153429"/>
          </a:xfrm>
          <a:prstGeom prst="wedgeRoundRectCallout">
            <a:avLst>
              <a:gd name="adj1" fmla="val 113526"/>
              <a:gd name="adj2" fmla="val -18076"/>
              <a:gd name="adj3" fmla="val 16667"/>
            </a:avLst>
          </a:prstGeom>
          <a:solidFill>
            <a:schemeClr val="accent3">
              <a:lumMod val="20000"/>
              <a:lumOff val="80000"/>
            </a:schemeClr>
          </a:solidFill>
          <a:ln w="57150">
            <a:solidFill>
              <a:srgbClr val="00206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Who</a:t>
            </a:r>
            <a:r>
              <a:rPr lang="en-US" sz="2400" dirty="0"/>
              <a:t> maintains this invariant?</a:t>
            </a:r>
            <a:endParaRPr lang="en-US" sz="2400" b="1" dirty="0"/>
          </a:p>
        </p:txBody>
      </p:sp>
    </p:spTree>
    <p:extLst>
      <p:ext uri="{BB962C8B-B14F-4D97-AF65-F5344CB8AC3E}">
        <p14:creationId xmlns:p14="http://schemas.microsoft.com/office/powerpoint/2010/main" val="23491375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6300-5887-ED94-124E-86D11E0AC3F4}"/>
              </a:ext>
            </a:extLst>
          </p:cNvPr>
          <p:cNvSpPr>
            <a:spLocks noGrp="1"/>
          </p:cNvSpPr>
          <p:nvPr>
            <p:ph type="title"/>
          </p:nvPr>
        </p:nvSpPr>
        <p:spPr/>
        <p:txBody>
          <a:bodyPr/>
          <a:lstStyle/>
          <a:p>
            <a:r>
              <a:rPr lang="en-US" dirty="0" err="1"/>
              <a:t>Verus’s</a:t>
            </a:r>
            <a:r>
              <a:rPr lang="en-US" dirty="0"/>
              <a:t> System: </a:t>
            </a:r>
            <a:r>
              <a:rPr lang="en-US" b="1" dirty="0" err="1"/>
              <a:t>VerusSync</a:t>
            </a:r>
            <a:endParaRPr lang="en-US" b="1" dirty="0"/>
          </a:p>
        </p:txBody>
      </p:sp>
      <p:sp>
        <p:nvSpPr>
          <p:cNvPr id="3" name="Content Placeholder 2">
            <a:extLst>
              <a:ext uri="{FF2B5EF4-FFF2-40B4-BE49-F238E27FC236}">
                <a16:creationId xmlns:a16="http://schemas.microsoft.com/office/drawing/2014/main" id="{95C1018B-F54A-6936-D33C-4A44D1736078}"/>
              </a:ext>
            </a:extLst>
          </p:cNvPr>
          <p:cNvSpPr>
            <a:spLocks noGrp="1"/>
          </p:cNvSpPr>
          <p:nvPr>
            <p:ph idx="1"/>
          </p:nvPr>
        </p:nvSpPr>
        <p:spPr/>
        <p:txBody>
          <a:bodyPr/>
          <a:lstStyle/>
          <a:p>
            <a:r>
              <a:rPr lang="en-US" dirty="0"/>
              <a:t>Provides a means for “space-reaching invariants”</a:t>
            </a:r>
          </a:p>
          <a:p>
            <a:r>
              <a:rPr lang="en-US" dirty="0"/>
              <a:t>Acknowledges that real systems need invariants a </a:t>
            </a:r>
            <a:r>
              <a:rPr lang="en-US" i="1" dirty="0"/>
              <a:t>little</a:t>
            </a:r>
            <a:r>
              <a:rPr lang="en-US" dirty="0"/>
              <a:t> more complicated than two-party agreement.</a:t>
            </a:r>
          </a:p>
        </p:txBody>
      </p:sp>
      <p:sp>
        <p:nvSpPr>
          <p:cNvPr id="4" name="Slide Number Placeholder 3">
            <a:extLst>
              <a:ext uri="{FF2B5EF4-FFF2-40B4-BE49-F238E27FC236}">
                <a16:creationId xmlns:a16="http://schemas.microsoft.com/office/drawing/2014/main" id="{7617D19C-5068-9B4C-4F20-0727DBB25206}"/>
              </a:ext>
            </a:extLst>
          </p:cNvPr>
          <p:cNvSpPr>
            <a:spLocks noGrp="1"/>
          </p:cNvSpPr>
          <p:nvPr>
            <p:ph type="sldNum" sz="quarter" idx="10"/>
          </p:nvPr>
        </p:nvSpPr>
        <p:spPr/>
        <p:txBody>
          <a:bodyPr/>
          <a:lstStyle/>
          <a:p>
            <a:fld id="{6244B543-AA52-EB47-B3A9-0A2A6FE25F7B}" type="slidenum">
              <a:rPr lang="en-US" smtClean="0"/>
              <a:t>63</a:t>
            </a:fld>
            <a:endParaRPr lang="en-US" dirty="0"/>
          </a:p>
        </p:txBody>
      </p:sp>
    </p:spTree>
    <p:extLst>
      <p:ext uri="{BB962C8B-B14F-4D97-AF65-F5344CB8AC3E}">
        <p14:creationId xmlns:p14="http://schemas.microsoft.com/office/powerpoint/2010/main" val="31356567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Spider Web File Transparent HQ PNG Download | FreePNGImg">
            <a:extLst>
              <a:ext uri="{FF2B5EF4-FFF2-40B4-BE49-F238E27FC236}">
                <a16:creationId xmlns:a16="http://schemas.microsoft.com/office/drawing/2014/main" id="{D052333B-FEC8-2088-1F80-30524283FE5A}"/>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9212493" y="2520405"/>
            <a:ext cx="2447409" cy="308465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984C3FE-9465-84E2-439D-E139134EA337}"/>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CFA042AF-5236-E124-CD05-294E12C05053}"/>
              </a:ext>
            </a:extLst>
          </p:cNvPr>
          <p:cNvSpPr>
            <a:spLocks noGrp="1"/>
          </p:cNvSpPr>
          <p:nvPr>
            <p:ph type="sldNum" sz="quarter" idx="10"/>
          </p:nvPr>
        </p:nvSpPr>
        <p:spPr/>
        <p:txBody>
          <a:bodyPr/>
          <a:lstStyle/>
          <a:p>
            <a:fld id="{6244B543-AA52-EB47-B3A9-0A2A6FE25F7B}" type="slidenum">
              <a:rPr lang="en-US" smtClean="0"/>
              <a:t>64</a:t>
            </a:fld>
            <a:endParaRPr lang="en-US" dirty="0"/>
          </a:p>
        </p:txBody>
      </p:sp>
      <p:grpSp>
        <p:nvGrpSpPr>
          <p:cNvPr id="5" name="Group 4">
            <a:extLst>
              <a:ext uri="{FF2B5EF4-FFF2-40B4-BE49-F238E27FC236}">
                <a16:creationId xmlns:a16="http://schemas.microsoft.com/office/drawing/2014/main" id="{86674FEB-7A7E-B4E9-0A94-14CE9A5EE4DD}"/>
              </a:ext>
            </a:extLst>
          </p:cNvPr>
          <p:cNvGrpSpPr/>
          <p:nvPr/>
        </p:nvGrpSpPr>
        <p:grpSpPr>
          <a:xfrm>
            <a:off x="3501948" y="3332835"/>
            <a:ext cx="4584357" cy="1391322"/>
            <a:chOff x="3534032" y="4070364"/>
            <a:chExt cx="4584357" cy="1391322"/>
          </a:xfrm>
        </p:grpSpPr>
        <p:sp>
          <p:nvSpPr>
            <p:cNvPr id="6" name="Rounded Rectangle 5">
              <a:extLst>
                <a:ext uri="{FF2B5EF4-FFF2-40B4-BE49-F238E27FC236}">
                  <a16:creationId xmlns:a16="http://schemas.microsoft.com/office/drawing/2014/main" id="{02050D35-2DB5-CDF9-6D82-0D5DF1B0B131}"/>
                </a:ext>
              </a:extLst>
            </p:cNvPr>
            <p:cNvSpPr/>
            <p:nvPr/>
          </p:nvSpPr>
          <p:spPr>
            <a:xfrm>
              <a:off x="3534032" y="4070364"/>
              <a:ext cx="4584357" cy="1391322"/>
            </a:xfrm>
            <a:prstGeom prst="roundRect">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err="1"/>
                <a:t>VerusSync</a:t>
              </a:r>
              <a:endParaRPr lang="en-US" sz="3200" dirty="0"/>
            </a:p>
          </p:txBody>
        </p:sp>
        <p:pic>
          <p:nvPicPr>
            <p:cNvPr id="7" name="Picture 6" descr="A purple letters and a dragon&#10;&#10;Description automatically generated with medium confidence">
              <a:extLst>
                <a:ext uri="{FF2B5EF4-FFF2-40B4-BE49-F238E27FC236}">
                  <a16:creationId xmlns:a16="http://schemas.microsoft.com/office/drawing/2014/main" id="{3271FC50-8F93-632E-1FDA-C835D39B784D}"/>
                </a:ext>
              </a:extLst>
            </p:cNvPr>
            <p:cNvPicPr>
              <a:picLocks noChangeAspect="1"/>
            </p:cNvPicPr>
            <p:nvPr/>
          </p:nvPicPr>
          <p:blipFill>
            <a:blip r:embed="rId3"/>
            <a:stretch>
              <a:fillRect/>
            </a:stretch>
          </p:blipFill>
          <p:spPr>
            <a:xfrm>
              <a:off x="3788990" y="4225039"/>
              <a:ext cx="4083130" cy="1100723"/>
            </a:xfrm>
            <a:prstGeom prst="rect">
              <a:avLst/>
            </a:prstGeom>
          </p:spPr>
        </p:pic>
      </p:grpSp>
      <p:grpSp>
        <p:nvGrpSpPr>
          <p:cNvPr id="27" name="Group 26">
            <a:extLst>
              <a:ext uri="{FF2B5EF4-FFF2-40B4-BE49-F238E27FC236}">
                <a16:creationId xmlns:a16="http://schemas.microsoft.com/office/drawing/2014/main" id="{8B881941-2208-18E4-1D3D-8A21E14E23A3}"/>
              </a:ext>
            </a:extLst>
          </p:cNvPr>
          <p:cNvGrpSpPr/>
          <p:nvPr/>
        </p:nvGrpSpPr>
        <p:grpSpPr>
          <a:xfrm>
            <a:off x="425982" y="2731913"/>
            <a:ext cx="3084655" cy="2356496"/>
            <a:chOff x="425982" y="2731913"/>
            <a:chExt cx="3084655" cy="2356496"/>
          </a:xfrm>
        </p:grpSpPr>
        <p:sp>
          <p:nvSpPr>
            <p:cNvPr id="8" name="TextBox 7">
              <a:extLst>
                <a:ext uri="{FF2B5EF4-FFF2-40B4-BE49-F238E27FC236}">
                  <a16:creationId xmlns:a16="http://schemas.microsoft.com/office/drawing/2014/main" id="{58A853D7-D697-B4BF-D7CB-87E774BB0D87}"/>
                </a:ext>
              </a:extLst>
            </p:cNvPr>
            <p:cNvSpPr txBox="1"/>
            <p:nvPr/>
          </p:nvSpPr>
          <p:spPr>
            <a:xfrm>
              <a:off x="425982" y="2731913"/>
              <a:ext cx="3084655" cy="461665"/>
            </a:xfrm>
            <a:prstGeom prst="rect">
              <a:avLst/>
            </a:prstGeom>
            <a:noFill/>
          </p:spPr>
          <p:txBody>
            <a:bodyPr wrap="square" rtlCol="0">
              <a:spAutoFit/>
            </a:bodyPr>
            <a:lstStyle/>
            <a:p>
              <a:r>
                <a:rPr lang="en-US" sz="2400" u="sng" dirty="0"/>
                <a:t>Developer defines:</a:t>
              </a:r>
            </a:p>
          </p:txBody>
        </p:sp>
        <p:sp>
          <p:nvSpPr>
            <p:cNvPr id="9" name="TextBox 8">
              <a:extLst>
                <a:ext uri="{FF2B5EF4-FFF2-40B4-BE49-F238E27FC236}">
                  <a16:creationId xmlns:a16="http://schemas.microsoft.com/office/drawing/2014/main" id="{81506E76-D0F6-2F52-0669-F9D5F54F01B2}"/>
                </a:ext>
              </a:extLst>
            </p:cNvPr>
            <p:cNvSpPr txBox="1"/>
            <p:nvPr/>
          </p:nvSpPr>
          <p:spPr>
            <a:xfrm>
              <a:off x="746906" y="3434332"/>
              <a:ext cx="1149178" cy="461665"/>
            </a:xfrm>
            <a:prstGeom prst="rect">
              <a:avLst/>
            </a:prstGeom>
            <a:noFill/>
          </p:spPr>
          <p:txBody>
            <a:bodyPr wrap="square" rtlCol="0">
              <a:spAutoFit/>
            </a:bodyPr>
            <a:lstStyle/>
            <a:p>
              <a:r>
                <a:rPr lang="en-US" sz="2400" dirty="0"/>
                <a:t>State</a:t>
              </a:r>
            </a:p>
          </p:txBody>
        </p:sp>
        <p:sp>
          <p:nvSpPr>
            <p:cNvPr id="10" name="TextBox 9">
              <a:extLst>
                <a:ext uri="{FF2B5EF4-FFF2-40B4-BE49-F238E27FC236}">
                  <a16:creationId xmlns:a16="http://schemas.microsoft.com/office/drawing/2014/main" id="{43A8192D-2AB0-40F3-6D27-64DD26761130}"/>
                </a:ext>
              </a:extLst>
            </p:cNvPr>
            <p:cNvSpPr txBox="1"/>
            <p:nvPr/>
          </p:nvSpPr>
          <p:spPr>
            <a:xfrm>
              <a:off x="1138462" y="3985691"/>
              <a:ext cx="1555921" cy="461665"/>
            </a:xfrm>
            <a:prstGeom prst="rect">
              <a:avLst/>
            </a:prstGeom>
            <a:noFill/>
          </p:spPr>
          <p:txBody>
            <a:bodyPr wrap="square" rtlCol="0">
              <a:spAutoFit/>
            </a:bodyPr>
            <a:lstStyle/>
            <a:p>
              <a:r>
                <a:rPr lang="en-US" sz="2400" dirty="0"/>
                <a:t>Operations</a:t>
              </a:r>
            </a:p>
          </p:txBody>
        </p:sp>
        <p:sp>
          <p:nvSpPr>
            <p:cNvPr id="11" name="TextBox 10">
              <a:extLst>
                <a:ext uri="{FF2B5EF4-FFF2-40B4-BE49-F238E27FC236}">
                  <a16:creationId xmlns:a16="http://schemas.microsoft.com/office/drawing/2014/main" id="{9754A40A-E312-0716-0533-D3AFD8514CC2}"/>
                </a:ext>
              </a:extLst>
            </p:cNvPr>
            <p:cNvSpPr txBox="1"/>
            <p:nvPr/>
          </p:nvSpPr>
          <p:spPr>
            <a:xfrm>
              <a:off x="746906" y="4626744"/>
              <a:ext cx="1555921" cy="461665"/>
            </a:xfrm>
            <a:prstGeom prst="rect">
              <a:avLst/>
            </a:prstGeom>
            <a:noFill/>
          </p:spPr>
          <p:txBody>
            <a:bodyPr wrap="square" rtlCol="0">
              <a:spAutoFit/>
            </a:bodyPr>
            <a:lstStyle/>
            <a:p>
              <a:r>
                <a:rPr lang="en-US" sz="2400" dirty="0"/>
                <a:t>Invariants</a:t>
              </a:r>
            </a:p>
          </p:txBody>
        </p:sp>
        <p:sp>
          <p:nvSpPr>
            <p:cNvPr id="12" name="Right Arrow 11">
              <a:extLst>
                <a:ext uri="{FF2B5EF4-FFF2-40B4-BE49-F238E27FC236}">
                  <a16:creationId xmlns:a16="http://schemas.microsoft.com/office/drawing/2014/main" id="{3CAC91B4-1FF4-795C-43A0-DBB7BC178D2B}"/>
                </a:ext>
              </a:extLst>
            </p:cNvPr>
            <p:cNvSpPr/>
            <p:nvPr/>
          </p:nvSpPr>
          <p:spPr>
            <a:xfrm>
              <a:off x="2896467" y="3895997"/>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 name="Right Arrow 12">
            <a:extLst>
              <a:ext uri="{FF2B5EF4-FFF2-40B4-BE49-F238E27FC236}">
                <a16:creationId xmlns:a16="http://schemas.microsoft.com/office/drawing/2014/main" id="{8D27BB17-A77C-0EEA-7478-55C16D3DE9AE}"/>
              </a:ext>
            </a:extLst>
          </p:cNvPr>
          <p:cNvSpPr/>
          <p:nvPr/>
        </p:nvSpPr>
        <p:spPr>
          <a:xfrm>
            <a:off x="8356094" y="3783780"/>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9A3BC983-343B-8EEB-D18F-2307FF6AB470}"/>
              </a:ext>
            </a:extLst>
          </p:cNvPr>
          <p:cNvSpPr/>
          <p:nvPr/>
        </p:nvSpPr>
        <p:spPr>
          <a:xfrm>
            <a:off x="9400675" y="319357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BE33E340-A2A7-11A3-8E98-2A17DC1278EE}"/>
              </a:ext>
            </a:extLst>
          </p:cNvPr>
          <p:cNvSpPr/>
          <p:nvPr/>
        </p:nvSpPr>
        <p:spPr>
          <a:xfrm>
            <a:off x="10987894" y="3783780"/>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A8F46687-B60A-9C20-77CD-DF541F7D2F20}"/>
              </a:ext>
            </a:extLst>
          </p:cNvPr>
          <p:cNvSpPr/>
          <p:nvPr/>
        </p:nvSpPr>
        <p:spPr>
          <a:xfrm>
            <a:off x="9428547" y="4567283"/>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0DCBACDC-CAAB-4FCA-AD3B-5DC9F82F6647}"/>
              </a:ext>
            </a:extLst>
          </p:cNvPr>
          <p:cNvSpPr txBox="1"/>
          <p:nvPr/>
        </p:nvSpPr>
        <p:spPr>
          <a:xfrm>
            <a:off x="9132298" y="1714582"/>
            <a:ext cx="3084655" cy="461665"/>
          </a:xfrm>
          <a:prstGeom prst="rect">
            <a:avLst/>
          </a:prstGeom>
          <a:noFill/>
        </p:spPr>
        <p:txBody>
          <a:bodyPr wrap="square" rtlCol="0">
            <a:spAutoFit/>
          </a:bodyPr>
          <a:lstStyle/>
          <a:p>
            <a:r>
              <a:rPr lang="en-US" sz="2400" u="sng" dirty="0" err="1">
                <a:solidFill>
                  <a:schemeClr val="accent3">
                    <a:lumMod val="75000"/>
                  </a:schemeClr>
                </a:solidFill>
              </a:rPr>
              <a:t>VerusSync</a:t>
            </a:r>
            <a:r>
              <a:rPr lang="en-US" sz="2400" u="sng" dirty="0">
                <a:solidFill>
                  <a:schemeClr val="accent3">
                    <a:lumMod val="75000"/>
                  </a:schemeClr>
                </a:solidFill>
              </a:rPr>
              <a:t> provides:</a:t>
            </a:r>
          </a:p>
        </p:txBody>
      </p:sp>
      <p:sp>
        <p:nvSpPr>
          <p:cNvPr id="25" name="TextBox 24">
            <a:extLst>
              <a:ext uri="{FF2B5EF4-FFF2-40B4-BE49-F238E27FC236}">
                <a16:creationId xmlns:a16="http://schemas.microsoft.com/office/drawing/2014/main" id="{04F07484-B806-17FF-E3EC-05651456368D}"/>
              </a:ext>
            </a:extLst>
          </p:cNvPr>
          <p:cNvSpPr txBox="1"/>
          <p:nvPr/>
        </p:nvSpPr>
        <p:spPr>
          <a:xfrm>
            <a:off x="7920036" y="2187604"/>
            <a:ext cx="4845821" cy="461665"/>
          </a:xfrm>
          <a:prstGeom prst="rect">
            <a:avLst/>
          </a:prstGeom>
          <a:noFill/>
        </p:spPr>
        <p:txBody>
          <a:bodyPr wrap="square" rtlCol="0">
            <a:spAutoFit/>
          </a:bodyPr>
          <a:lstStyle/>
          <a:p>
            <a:pPr algn="ctr"/>
            <a:r>
              <a:rPr lang="en-US" sz="2400" dirty="0">
                <a:solidFill>
                  <a:schemeClr val="accent3">
                    <a:lumMod val="75000"/>
                  </a:schemeClr>
                </a:solidFill>
              </a:rPr>
              <a:t>Ghost objects (like </a:t>
            </a:r>
            <a:r>
              <a:rPr lang="en-US" sz="2400" dirty="0" err="1">
                <a:solidFill>
                  <a:schemeClr val="accent3">
                    <a:lumMod val="75000"/>
                  </a:schemeClr>
                </a:solidFill>
              </a:rPr>
              <a:t>PointsTo</a:t>
            </a:r>
            <a:r>
              <a:rPr lang="en-US" sz="2400" dirty="0">
                <a:solidFill>
                  <a:schemeClr val="accent3">
                    <a:lumMod val="75000"/>
                  </a:schemeClr>
                </a:solidFill>
              </a:rPr>
              <a:t>)</a:t>
            </a:r>
          </a:p>
        </p:txBody>
      </p:sp>
      <p:sp>
        <p:nvSpPr>
          <p:cNvPr id="26" name="TextBox 25">
            <a:extLst>
              <a:ext uri="{FF2B5EF4-FFF2-40B4-BE49-F238E27FC236}">
                <a16:creationId xmlns:a16="http://schemas.microsoft.com/office/drawing/2014/main" id="{E3DE4A05-B7CE-3DB0-A316-390EE167A471}"/>
              </a:ext>
            </a:extLst>
          </p:cNvPr>
          <p:cNvSpPr txBox="1"/>
          <p:nvPr/>
        </p:nvSpPr>
        <p:spPr>
          <a:xfrm>
            <a:off x="9817768" y="5406542"/>
            <a:ext cx="2160757" cy="646331"/>
          </a:xfrm>
          <a:prstGeom prst="rect">
            <a:avLst/>
          </a:prstGeom>
          <a:noFill/>
        </p:spPr>
        <p:txBody>
          <a:bodyPr wrap="square" rtlCol="0">
            <a:spAutoFit/>
          </a:bodyPr>
          <a:lstStyle/>
          <a:p>
            <a:pPr algn="ctr"/>
            <a:r>
              <a:rPr lang="en-US" dirty="0">
                <a:solidFill>
                  <a:schemeClr val="accent3">
                    <a:lumMod val="75000"/>
                  </a:schemeClr>
                </a:solidFill>
              </a:rPr>
              <a:t>With a space-reaching invariants</a:t>
            </a:r>
          </a:p>
        </p:txBody>
      </p:sp>
      <p:sp>
        <p:nvSpPr>
          <p:cNvPr id="28" name="!!Rectangle 27">
            <a:extLst>
              <a:ext uri="{FF2B5EF4-FFF2-40B4-BE49-F238E27FC236}">
                <a16:creationId xmlns:a16="http://schemas.microsoft.com/office/drawing/2014/main" id="{721B5842-DDFC-1E84-A14B-C954A23878B7}"/>
              </a:ext>
            </a:extLst>
          </p:cNvPr>
          <p:cNvSpPr/>
          <p:nvPr/>
        </p:nvSpPr>
        <p:spPr>
          <a:xfrm>
            <a:off x="11277600" y="465969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0725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p:bldP spid="25" grpId="0"/>
      <p:bldP spid="26" grpId="0"/>
      <p:bldP spid="28"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65</a:t>
            </a:fld>
            <a:endParaRPr lang="en-US" dirty="0"/>
          </a:p>
        </p:txBody>
      </p:sp>
      <p:grpSp>
        <p:nvGrpSpPr>
          <p:cNvPr id="3" name="Group 2">
            <a:extLst>
              <a:ext uri="{FF2B5EF4-FFF2-40B4-BE49-F238E27FC236}">
                <a16:creationId xmlns:a16="http://schemas.microsoft.com/office/drawing/2014/main" id="{F6D20E95-0224-F09F-E43B-10FB46C20C0A}"/>
              </a:ext>
            </a:extLst>
          </p:cNvPr>
          <p:cNvGrpSpPr/>
          <p:nvPr/>
        </p:nvGrpSpPr>
        <p:grpSpPr>
          <a:xfrm>
            <a:off x="929028" y="1859816"/>
            <a:ext cx="8056738" cy="4721385"/>
            <a:chOff x="929028" y="1859816"/>
            <a:chExt cx="8056738" cy="4721385"/>
          </a:xfrm>
        </p:grpSpPr>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157329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66</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a:effectLst>
            <a:glow rad="521776">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a:effectLst>
            <a:glow rad="521776">
              <a:schemeClr val="accent3">
                <a:lumMod val="60000"/>
                <a:lumOff val="40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ounded Rectangular Callout 44">
            <a:extLst>
              <a:ext uri="{FF2B5EF4-FFF2-40B4-BE49-F238E27FC236}">
                <a16:creationId xmlns:a16="http://schemas.microsoft.com/office/drawing/2014/main" id="{B31B8F0E-B5D1-6479-6B9D-AD05123B8280}"/>
              </a:ext>
            </a:extLst>
          </p:cNvPr>
          <p:cNvSpPr/>
          <p:nvPr/>
        </p:nvSpPr>
        <p:spPr>
          <a:xfrm>
            <a:off x="9366390" y="1331495"/>
            <a:ext cx="2743200" cy="2794431"/>
          </a:xfrm>
          <a:prstGeom prst="wedgeRoundRectCallout">
            <a:avLst>
              <a:gd name="adj1" fmla="val -66849"/>
              <a:gd name="adj2" fmla="val 58303"/>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You can connect the ghost state to other state you care about via more lock invariants</a:t>
            </a:r>
          </a:p>
        </p:txBody>
      </p:sp>
    </p:spTree>
    <p:extLst>
      <p:ext uri="{BB962C8B-B14F-4D97-AF65-F5344CB8AC3E}">
        <p14:creationId xmlns:p14="http://schemas.microsoft.com/office/powerpoint/2010/main" val="269429487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D7FAF-8869-9508-4C66-4600DBC54EA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A64F6CE-D71F-4A9F-1EA8-16191653572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C69D9D89-C0EF-68C1-E145-050974A5BBAB}"/>
              </a:ext>
            </a:extLst>
          </p:cNvPr>
          <p:cNvSpPr>
            <a:spLocks noGrp="1"/>
          </p:cNvSpPr>
          <p:nvPr>
            <p:ph type="sldNum" sz="quarter" idx="10"/>
          </p:nvPr>
        </p:nvSpPr>
        <p:spPr/>
        <p:txBody>
          <a:bodyPr/>
          <a:lstStyle/>
          <a:p>
            <a:fld id="{6244B543-AA52-EB47-B3A9-0A2A6FE25F7B}" type="slidenum">
              <a:rPr lang="en-US" smtClean="0"/>
              <a:t>67</a:t>
            </a:fld>
            <a:endParaRPr lang="en-US" dirty="0"/>
          </a:p>
        </p:txBody>
      </p:sp>
      <p:pic>
        <p:nvPicPr>
          <p:cNvPr id="1026" name="Picture 2" descr="Is That a Giant Demogorgon at the End of the 'Stranger Things' Season 2 ...">
            <a:extLst>
              <a:ext uri="{FF2B5EF4-FFF2-40B4-BE49-F238E27FC236}">
                <a16:creationId xmlns:a16="http://schemas.microsoft.com/office/drawing/2014/main" id="{BF77D424-C26A-2770-A62D-A2873E668C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4477"/>
            <a:ext cx="12192000" cy="6111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3810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41D51-44D9-9D58-EEBE-FBEF25E8F590}"/>
              </a:ext>
            </a:extLst>
          </p:cNvPr>
          <p:cNvSpPr>
            <a:spLocks noGrp="1"/>
          </p:cNvSpPr>
          <p:nvPr>
            <p:ph type="title"/>
          </p:nvPr>
        </p:nvSpPr>
        <p:spPr>
          <a:xfrm>
            <a:off x="3547310" y="2766218"/>
            <a:ext cx="5097380" cy="1325563"/>
          </a:xfrm>
        </p:spPr>
        <p:txBody>
          <a:bodyPr>
            <a:normAutofit/>
          </a:bodyPr>
          <a:lstStyle/>
          <a:p>
            <a:r>
              <a:rPr lang="en-US" sz="4800" dirty="0"/>
              <a:t>[Demo: </a:t>
            </a:r>
            <a:r>
              <a:rPr lang="en-US" sz="4800" dirty="0" err="1"/>
              <a:t>VerusSync</a:t>
            </a:r>
            <a:r>
              <a:rPr lang="en-US" sz="4800" dirty="0"/>
              <a:t>]</a:t>
            </a:r>
          </a:p>
        </p:txBody>
      </p:sp>
      <p:sp>
        <p:nvSpPr>
          <p:cNvPr id="4" name="Slide Number Placeholder 3">
            <a:extLst>
              <a:ext uri="{FF2B5EF4-FFF2-40B4-BE49-F238E27FC236}">
                <a16:creationId xmlns:a16="http://schemas.microsoft.com/office/drawing/2014/main" id="{B69BDDB7-733E-0786-333F-D7BA116AF57C}"/>
              </a:ext>
            </a:extLst>
          </p:cNvPr>
          <p:cNvSpPr>
            <a:spLocks noGrp="1"/>
          </p:cNvSpPr>
          <p:nvPr>
            <p:ph type="sldNum" sz="quarter" idx="10"/>
          </p:nvPr>
        </p:nvSpPr>
        <p:spPr/>
        <p:txBody>
          <a:bodyPr/>
          <a:lstStyle/>
          <a:p>
            <a:fld id="{6244B543-AA52-EB47-B3A9-0A2A6FE25F7B}" type="slidenum">
              <a:rPr lang="en-US" smtClean="0"/>
              <a:t>68</a:t>
            </a:fld>
            <a:endParaRPr lang="en-US" dirty="0"/>
          </a:p>
        </p:txBody>
      </p:sp>
    </p:spTree>
    <p:extLst>
      <p:ext uri="{BB962C8B-B14F-4D97-AF65-F5344CB8AC3E}">
        <p14:creationId xmlns:p14="http://schemas.microsoft.com/office/powerpoint/2010/main" val="35270497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Recap</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69</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4156303" y="2370470"/>
            <a:ext cx="3769895" cy="3229044"/>
          </a:xfrm>
          <a:prstGeom prst="triangle">
            <a:avLst/>
          </a:prstGeom>
          <a:gradFill flip="none" rotWithShape="1">
            <a:gsLst>
              <a:gs pos="0">
                <a:schemeClr val="accent5">
                  <a:lumMod val="5000"/>
                  <a:lumOff val="95000"/>
                </a:schemeClr>
              </a:gs>
              <a:gs pos="100000">
                <a:schemeClr val="accent2">
                  <a:lumMod val="75000"/>
                  <a:alpha val="82107"/>
                </a:schemeClr>
              </a:gs>
            </a:gsLst>
            <a:lin ang="72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B2069FBE-F54E-E5BC-2CC1-CD0591AE2D21}"/>
              </a:ext>
            </a:extLst>
          </p:cNvPr>
          <p:cNvSpPr txBox="1"/>
          <p:nvPr/>
        </p:nvSpPr>
        <p:spPr>
          <a:xfrm>
            <a:off x="4451684" y="1707614"/>
            <a:ext cx="3625515" cy="523220"/>
          </a:xfrm>
          <a:prstGeom prst="rect">
            <a:avLst/>
          </a:prstGeom>
          <a:noFill/>
        </p:spPr>
        <p:txBody>
          <a:bodyPr wrap="square" rtlCol="0">
            <a:spAutoFit/>
          </a:bodyPr>
          <a:lstStyle/>
          <a:p>
            <a:r>
              <a:rPr lang="en-US" sz="2800" dirty="0">
                <a:solidFill>
                  <a:schemeClr val="tx2">
                    <a:lumMod val="75000"/>
                    <a:lumOff val="25000"/>
                  </a:schemeClr>
                </a:solidFill>
              </a:rPr>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342148" y="5817796"/>
            <a:ext cx="3625515" cy="523220"/>
          </a:xfrm>
          <a:prstGeom prst="rect">
            <a:avLst/>
          </a:prstGeom>
          <a:noFill/>
        </p:spPr>
        <p:txBody>
          <a:bodyPr wrap="square" rtlCol="0">
            <a:spAutoFit/>
          </a:bodyPr>
          <a:lstStyle/>
          <a:p>
            <a:r>
              <a:rPr lang="en-US" sz="2800" dirty="0">
                <a:solidFill>
                  <a:srgbClr val="C00000"/>
                </a:solidFill>
              </a:rPr>
              <a:t>Lock invariants</a:t>
            </a:r>
          </a:p>
        </p:txBody>
      </p:sp>
      <p:sp>
        <p:nvSpPr>
          <p:cNvPr id="3" name="Triangle 2">
            <a:extLst>
              <a:ext uri="{FF2B5EF4-FFF2-40B4-BE49-F238E27FC236}">
                <a16:creationId xmlns:a16="http://schemas.microsoft.com/office/drawing/2014/main" id="{FB2E2F1A-8958-04F3-5AEA-A2F046EE2CD6}"/>
              </a:ext>
            </a:extLst>
          </p:cNvPr>
          <p:cNvSpPr/>
          <p:nvPr/>
        </p:nvSpPr>
        <p:spPr>
          <a:xfrm>
            <a:off x="4154906" y="2373919"/>
            <a:ext cx="3769895" cy="3225595"/>
          </a:xfrm>
          <a:prstGeom prst="triangle">
            <a:avLst/>
          </a:prstGeom>
          <a:gradFill flip="none" rotWithShape="1">
            <a:gsLst>
              <a:gs pos="100000">
                <a:schemeClr val="accent5">
                  <a:lumMod val="5000"/>
                  <a:lumOff val="95000"/>
                  <a:alpha val="0"/>
                </a:schemeClr>
              </a:gs>
              <a:gs pos="0">
                <a:schemeClr val="accent3">
                  <a:lumMod val="75000"/>
                  <a:alpha val="83000"/>
                </a:schemeClr>
              </a:gs>
            </a:gsLst>
            <a:lin ang="126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9" name="Group 8">
            <a:extLst>
              <a:ext uri="{FF2B5EF4-FFF2-40B4-BE49-F238E27FC236}">
                <a16:creationId xmlns:a16="http://schemas.microsoft.com/office/drawing/2014/main" id="{AE62DED9-B7B4-014F-139B-0B67E840A672}"/>
              </a:ext>
            </a:extLst>
          </p:cNvPr>
          <p:cNvGrpSpPr/>
          <p:nvPr/>
        </p:nvGrpSpPr>
        <p:grpSpPr>
          <a:xfrm>
            <a:off x="3097401" y="4742943"/>
            <a:ext cx="704538" cy="856571"/>
            <a:chOff x="5991463" y="1470443"/>
            <a:chExt cx="371475" cy="442912"/>
          </a:xfrm>
        </p:grpSpPr>
        <p:sp>
          <p:nvSpPr>
            <p:cNvPr id="10" name="Donut 9">
              <a:extLst>
                <a:ext uri="{FF2B5EF4-FFF2-40B4-BE49-F238E27FC236}">
                  <a16:creationId xmlns:a16="http://schemas.microsoft.com/office/drawing/2014/main" id="{A67CB109-3291-D980-9214-D5F3C23963B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1" name="Rectangle 10">
              <a:extLst>
                <a:ext uri="{FF2B5EF4-FFF2-40B4-BE49-F238E27FC236}">
                  <a16:creationId xmlns:a16="http://schemas.microsoft.com/office/drawing/2014/main" id="{D46C5B2D-515F-B3FC-B698-9449185A7AA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2" name="Picture 11" descr="Spider Web File Transparent HQ PNG Download | FreePNGImg">
            <a:extLst>
              <a:ext uri="{FF2B5EF4-FFF2-40B4-BE49-F238E27FC236}">
                <a16:creationId xmlns:a16="http://schemas.microsoft.com/office/drawing/2014/main" id="{A470625E-4E25-D065-BFA8-09F0512C11A8}"/>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8133035" y="4062342"/>
            <a:ext cx="955127" cy="179533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4957889-EAFD-2538-88A7-AB3677FB738E}"/>
              </a:ext>
            </a:extLst>
          </p:cNvPr>
          <p:cNvSpPr txBox="1"/>
          <p:nvPr/>
        </p:nvSpPr>
        <p:spPr>
          <a:xfrm>
            <a:off x="7769925" y="5674596"/>
            <a:ext cx="4293738" cy="523220"/>
          </a:xfrm>
          <a:prstGeom prst="rect">
            <a:avLst/>
          </a:prstGeom>
          <a:noFill/>
        </p:spPr>
        <p:txBody>
          <a:bodyPr wrap="square" rtlCol="0">
            <a:spAutoFit/>
          </a:bodyPr>
          <a:lstStyle/>
          <a:p>
            <a:r>
              <a:rPr lang="en-US" sz="2800" dirty="0">
                <a:solidFill>
                  <a:schemeClr val="accent3">
                    <a:lumMod val="75000"/>
                  </a:schemeClr>
                </a:solidFill>
              </a:rPr>
              <a:t>Space-reaching invariants</a:t>
            </a:r>
          </a:p>
        </p:txBody>
      </p:sp>
      <p:pic>
        <p:nvPicPr>
          <p:cNvPr id="17" name="Graphic 16" descr="Brain outline">
            <a:extLst>
              <a:ext uri="{FF2B5EF4-FFF2-40B4-BE49-F238E27FC236}">
                <a16:creationId xmlns:a16="http://schemas.microsoft.com/office/drawing/2014/main" id="{2F9BF6C7-6183-681C-EE86-B616A2F3B7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64442" y="2091197"/>
            <a:ext cx="914400" cy="914400"/>
          </a:xfrm>
          <a:prstGeom prst="rect">
            <a:avLst/>
          </a:prstGeom>
        </p:spPr>
      </p:pic>
    </p:spTree>
    <p:extLst>
      <p:ext uri="{BB962C8B-B14F-4D97-AF65-F5344CB8AC3E}">
        <p14:creationId xmlns:p14="http://schemas.microsoft.com/office/powerpoint/2010/main" val="2277251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7</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765080" y="933188"/>
            <a:ext cx="6300866" cy="1309222"/>
          </a:xfrm>
        </p:spPr>
        <p:txBody>
          <a:bodyPr>
            <a:normAutofit lnSpcReduction="10000"/>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7878E520-72C8-467F-11DD-E61FF9F8AC12}"/>
              </a:ext>
            </a:extLst>
          </p:cNvPr>
          <p:cNvGrpSpPr/>
          <p:nvPr/>
        </p:nvGrpSpPr>
        <p:grpSpPr>
          <a:xfrm>
            <a:off x="3277360" y="2669883"/>
            <a:ext cx="9954444" cy="1200329"/>
            <a:chOff x="-545131" y="770977"/>
            <a:chExt cx="9954444" cy="1200329"/>
          </a:xfrm>
        </p:grpSpPr>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grpSp>
    </p:spTree>
    <p:extLst>
      <p:ext uri="{BB962C8B-B14F-4D97-AF65-F5344CB8AC3E}">
        <p14:creationId xmlns:p14="http://schemas.microsoft.com/office/powerpoint/2010/main" val="2458059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8</a:t>
            </a:fld>
            <a:endParaRPr lang="en-US" dirty="0"/>
          </a:p>
        </p:txBody>
      </p:sp>
    </p:spTree>
    <p:extLst>
      <p:ext uri="{BB962C8B-B14F-4D97-AF65-F5344CB8AC3E}">
        <p14:creationId xmlns:p14="http://schemas.microsoft.com/office/powerpoint/2010/main" val="1705518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9</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5617</TotalTime>
  <Words>4712</Words>
  <Application>Microsoft Macintosh PowerPoint</Application>
  <PresentationFormat>Widescreen</PresentationFormat>
  <Paragraphs>765</Paragraphs>
  <Slides>69</Slides>
  <Notes>24</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69</vt:i4>
      </vt:variant>
    </vt:vector>
  </HeadingPairs>
  <TitlesOfParts>
    <vt:vector size="81" baseType="lpstr">
      <vt:lpstr>Aptos</vt:lpstr>
      <vt:lpstr>Arial</vt:lpstr>
      <vt:lpstr>Calibri</vt:lpstr>
      <vt:lpstr>Calibri Light</vt:lpstr>
      <vt:lpstr>Comic Sans MS</vt:lpstr>
      <vt:lpstr>Consolas</vt:lpstr>
      <vt:lpstr>Gabriola</vt:lpstr>
      <vt:lpstr>Roboto</vt:lpstr>
      <vt:lpstr>Source Code Pro</vt:lpstr>
      <vt:lpstr>System Font Regular</vt:lpstr>
      <vt:lpstr>Trattatello</vt:lpstr>
      <vt:lpstr>ParnoTheme</vt:lpstr>
      <vt:lpstr>Verification &amp; Rust: Advanced Topics</vt:lpstr>
      <vt:lpstr>Rust’s restrictions &amp; verification</vt:lpstr>
      <vt:lpstr>The well-trodden path</vt:lpstr>
      <vt:lpstr>The road less travelled</vt:lpstr>
      <vt:lpstr>The road less travelled</vt:lpstr>
      <vt:lpstr>Rules are bent, not broken</vt:lpstr>
      <vt:lpstr>PowerPoint Presentation</vt:lpstr>
      <vt:lpstr>PowerPoint Presentation</vt:lpstr>
      <vt:lpstr>What is unsafe code?</vt:lpstr>
      <vt:lpstr>What is unsafe code?</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[PPtr demo]</vt:lpstr>
      <vt:lpstr>Summary</vt:lpstr>
      <vt:lpstr>PowerPoint Presentation</vt:lpstr>
      <vt:lpstr>What is interior mutability?</vt:lpstr>
      <vt:lpstr>What is interior mutability?</vt:lpstr>
      <vt:lpstr>What’s the problem?</vt:lpstr>
      <vt:lpstr>What’s the problem?</vt:lpstr>
      <vt:lpstr>What’s the problem?</vt:lpstr>
      <vt:lpstr>We’d prefer to encapsulate mutation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Solution: What doesn’t change?</vt:lpstr>
      <vt:lpstr>What’s the problem?</vt:lpstr>
      <vt:lpstr>Interior mutability types</vt:lpstr>
      <vt:lpstr>Interior mutability types</vt:lpstr>
      <vt:lpstr>Interior mutability types</vt:lpstr>
      <vt:lpstr>[RwLock demo]</vt:lpstr>
      <vt:lpstr>An encapsulating specification</vt:lpstr>
      <vt:lpstr>An encapsulating specification</vt:lpstr>
      <vt:lpstr>Recap</vt:lpstr>
      <vt:lpstr>PowerPoint Presentation</vt:lpstr>
      <vt:lpstr>We already covered locks actually …</vt:lpstr>
      <vt:lpstr>Realistic systems use fine-grained locks</vt:lpstr>
      <vt:lpstr>Problem: split ownership</vt:lpstr>
      <vt:lpstr>Problem: split ownership</vt:lpstr>
      <vt:lpstr>Problem: split ownership</vt:lpstr>
      <vt:lpstr>Problem: split ownership</vt:lpstr>
      <vt:lpstr>Example 2: Producer/consumer queue</vt:lpstr>
      <vt:lpstr>Example 2: Producer/consumer queue</vt:lpstr>
      <vt:lpstr>Example 3: “Agreement”</vt:lpstr>
      <vt:lpstr>Example 3: “Agreement”</vt:lpstr>
      <vt:lpstr>Example 3: “Agreement”</vt:lpstr>
      <vt:lpstr>Example 3: “Agreement”</vt:lpstr>
      <vt:lpstr>Example 3: “Agreement”</vt:lpstr>
      <vt:lpstr>Example 3: “Agreement”</vt:lpstr>
      <vt:lpstr>Verus’s System: VerusSync</vt:lpstr>
      <vt:lpstr>Verus’s System: VerusSync</vt:lpstr>
      <vt:lpstr>Verus’s System: VerusSync</vt:lpstr>
      <vt:lpstr>Verus’s System: VerusSync</vt:lpstr>
      <vt:lpstr>PowerPoint Presentation</vt:lpstr>
      <vt:lpstr>[Demo: VerusSync]</vt:lpstr>
      <vt:lpstr>Recap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Travis Hance</cp:lastModifiedBy>
  <cp:revision>47</cp:revision>
  <dcterms:created xsi:type="dcterms:W3CDTF">2024-10-22T23:37:27Z</dcterms:created>
  <dcterms:modified xsi:type="dcterms:W3CDTF">2024-11-03T00:46:19Z</dcterms:modified>
</cp:coreProperties>
</file>

<file path=docProps/thumbnail.jpeg>
</file>